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ssistant Regular" panose="020B0604020202020204" charset="-79"/>
      <p:regular r:id="rId15"/>
    </p:embeddedFont>
    <p:embeddedFont>
      <p:font typeface="Assistant Regular Bold" panose="020B0604020202020204" charset="-79"/>
      <p:regular r:id="rId16"/>
    </p:embeddedFont>
    <p:embeddedFont>
      <p:font typeface="Calibri" panose="020F0502020204030204" pitchFamily="34" charset="0"/>
      <p:regular r:id="rId17"/>
      <p:bold r:id="rId18"/>
      <p:italic r:id="rId19"/>
      <p:boldItalic r:id="rId20"/>
    </p:embeddedFont>
    <p:embeddedFont>
      <p:font typeface="Canva Sans" panose="020B0604020202020204" charset="0"/>
      <p:regular r:id="rId21"/>
    </p:embeddedFont>
    <p:embeddedFont>
      <p:font typeface="Canva Sans Bold" panose="020B0604020202020204" charset="0"/>
      <p:regular r:id="rId22"/>
    </p:embeddedFont>
    <p:embeddedFont>
      <p:font typeface="HK Grotesk Bold" panose="020B0604020202020204" charset="0"/>
      <p:regular r:id="rId23"/>
    </p:embeddedFont>
    <p:embeddedFont>
      <p:font typeface="HK Grotesk Medium" panose="020B0604020202020204" charset="0"/>
      <p:regular r:id="rId24"/>
    </p:embeddedFont>
    <p:embeddedFont>
      <p:font typeface="HK Grotesk Medium 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1" d="100"/>
          <a:sy n="71" d="100"/>
        </p:scale>
        <p:origin x="516" y="-29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viewProps" Target="viewProps.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0.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B8DAE"/>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5624184">
            <a:off x="11370859" y="2313055"/>
            <a:ext cx="9054625" cy="8058616"/>
          </a:xfrm>
          <a:prstGeom prst="rect">
            <a:avLst/>
          </a:prstGeom>
        </p:spPr>
      </p:pic>
      <p:pic>
        <p:nvPicPr>
          <p:cNvPr id="3" name="Picture 3"/>
          <p:cNvPicPr>
            <a:picLocks noChangeAspect="1"/>
          </p:cNvPicPr>
          <p:nvPr/>
        </p:nvPicPr>
        <p:blipFill>
          <a:blip r:embed="rId3"/>
          <a:srcRect/>
          <a:stretch>
            <a:fillRect/>
          </a:stretch>
        </p:blipFill>
        <p:spPr>
          <a:xfrm rot="-10567437">
            <a:off x="-866106" y="3331592"/>
            <a:ext cx="3789612" cy="3623816"/>
          </a:xfrm>
          <a:prstGeom prst="rect">
            <a:avLst/>
          </a:prstGeom>
        </p:spPr>
      </p:pic>
      <p:pic>
        <p:nvPicPr>
          <p:cNvPr id="4" name="Picture 4"/>
          <p:cNvPicPr>
            <a:picLocks noChangeAspect="1"/>
          </p:cNvPicPr>
          <p:nvPr/>
        </p:nvPicPr>
        <p:blipFill>
          <a:blip r:embed="rId4"/>
          <a:srcRect/>
          <a:stretch>
            <a:fillRect/>
          </a:stretch>
        </p:blipFill>
        <p:spPr>
          <a:xfrm rot="-5017281">
            <a:off x="-233731" y="-164960"/>
            <a:ext cx="1811240" cy="1716150"/>
          </a:xfrm>
          <a:prstGeom prst="rect">
            <a:avLst/>
          </a:prstGeom>
        </p:spPr>
      </p:pic>
      <p:pic>
        <p:nvPicPr>
          <p:cNvPr id="5" name="Picture 5"/>
          <p:cNvPicPr>
            <a:picLocks noChangeAspect="1"/>
          </p:cNvPicPr>
          <p:nvPr/>
        </p:nvPicPr>
        <p:blipFill>
          <a:blip r:embed="rId5"/>
          <a:srcRect b="11703"/>
          <a:stretch>
            <a:fillRect/>
          </a:stretch>
        </p:blipFill>
        <p:spPr>
          <a:xfrm>
            <a:off x="15197315" y="236238"/>
            <a:ext cx="2860377" cy="1452222"/>
          </a:xfrm>
          <a:prstGeom prst="rect">
            <a:avLst/>
          </a:prstGeom>
        </p:spPr>
      </p:pic>
      <p:sp>
        <p:nvSpPr>
          <p:cNvPr id="6" name="TextBox 6"/>
          <p:cNvSpPr txBox="1"/>
          <p:nvPr/>
        </p:nvSpPr>
        <p:spPr>
          <a:xfrm>
            <a:off x="1028700" y="2008679"/>
            <a:ext cx="12004897" cy="4090378"/>
          </a:xfrm>
          <a:prstGeom prst="rect">
            <a:avLst/>
          </a:prstGeom>
        </p:spPr>
        <p:txBody>
          <a:bodyPr lIns="0" tIns="0" rIns="0" bIns="0" rtlCol="0" anchor="t">
            <a:spAutoFit/>
          </a:bodyPr>
          <a:lstStyle/>
          <a:p>
            <a:pPr>
              <a:lnSpc>
                <a:spcPts val="10779"/>
              </a:lnSpc>
            </a:pPr>
            <a:r>
              <a:rPr lang="en-US" sz="9134">
                <a:solidFill>
                  <a:srgbClr val="FEFEFE"/>
                </a:solidFill>
                <a:latin typeface="HK Grotesk Bold"/>
              </a:rPr>
              <a:t>Water Quality Prediction Analysis</a:t>
            </a:r>
          </a:p>
          <a:p>
            <a:pPr>
              <a:lnSpc>
                <a:spcPts val="10779"/>
              </a:lnSpc>
            </a:pPr>
            <a:endParaRPr lang="en-US" sz="9134">
              <a:solidFill>
                <a:srgbClr val="FEFEFE"/>
              </a:solidFill>
              <a:latin typeface="HK Grotesk Bold"/>
            </a:endParaRPr>
          </a:p>
        </p:txBody>
      </p:sp>
      <p:sp>
        <p:nvSpPr>
          <p:cNvPr id="7" name="TextBox 7"/>
          <p:cNvSpPr txBox="1"/>
          <p:nvPr/>
        </p:nvSpPr>
        <p:spPr>
          <a:xfrm>
            <a:off x="1028700" y="6849611"/>
            <a:ext cx="15802103" cy="2203424"/>
          </a:xfrm>
          <a:prstGeom prst="rect">
            <a:avLst/>
          </a:prstGeom>
        </p:spPr>
        <p:txBody>
          <a:bodyPr lIns="0" tIns="0" rIns="0" bIns="0" rtlCol="0" anchor="t">
            <a:spAutoFit/>
          </a:bodyPr>
          <a:lstStyle/>
          <a:p>
            <a:pPr>
              <a:lnSpc>
                <a:spcPts val="5755"/>
              </a:lnSpc>
            </a:pPr>
            <a:endParaRPr lang="en-US" sz="4110">
              <a:solidFill>
                <a:srgbClr val="000000"/>
              </a:solidFill>
              <a:latin typeface="HK Grotesk Bold"/>
            </a:endParaRPr>
          </a:p>
          <a:p>
            <a:pPr>
              <a:lnSpc>
                <a:spcPts val="5755"/>
              </a:lnSpc>
            </a:pPr>
            <a:r>
              <a:rPr lang="en-US" sz="4110">
                <a:solidFill>
                  <a:srgbClr val="000000"/>
                </a:solidFill>
                <a:latin typeface="HK Grotesk Bold"/>
              </a:rPr>
              <a:t>TARUN </a:t>
            </a:r>
            <a:r>
              <a:rPr lang="en-US" sz="4110" dirty="0">
                <a:solidFill>
                  <a:srgbClr val="000000"/>
                </a:solidFill>
                <a:latin typeface="HK Grotesk Bold"/>
              </a:rPr>
              <a:t>S :                          PES2UG20CS474</a:t>
            </a:r>
          </a:p>
          <a:p>
            <a:pPr algn="ctr">
              <a:lnSpc>
                <a:spcPts val="5755"/>
              </a:lnSpc>
            </a:pPr>
            <a:endParaRPr lang="en-US" sz="4110" dirty="0">
              <a:solidFill>
                <a:srgbClr val="000000"/>
              </a:solidFill>
              <a:latin typeface="HK Grotesk Bold"/>
            </a:endParaRPr>
          </a:p>
        </p:txBody>
      </p:sp>
      <p:sp>
        <p:nvSpPr>
          <p:cNvPr id="8" name="TextBox 8"/>
          <p:cNvSpPr txBox="1"/>
          <p:nvPr/>
        </p:nvSpPr>
        <p:spPr>
          <a:xfrm>
            <a:off x="3656304" y="160038"/>
            <a:ext cx="10434605" cy="2007879"/>
          </a:xfrm>
          <a:prstGeom prst="rect">
            <a:avLst/>
          </a:prstGeom>
        </p:spPr>
        <p:txBody>
          <a:bodyPr lIns="0" tIns="0" rIns="0" bIns="0" rtlCol="0" anchor="t">
            <a:spAutoFit/>
          </a:bodyPr>
          <a:lstStyle/>
          <a:p>
            <a:pPr algn="ctr">
              <a:lnSpc>
                <a:spcPts val="5354"/>
              </a:lnSpc>
            </a:pPr>
            <a:r>
              <a:rPr lang="en-US" sz="3824">
                <a:solidFill>
                  <a:srgbClr val="000000"/>
                </a:solidFill>
                <a:latin typeface="HK Grotesk Bold"/>
              </a:rPr>
              <a:t>UE20CS302 – Machine Intelligence</a:t>
            </a:r>
          </a:p>
          <a:p>
            <a:pPr algn="ctr">
              <a:lnSpc>
                <a:spcPts val="5354"/>
              </a:lnSpc>
            </a:pPr>
            <a:r>
              <a:rPr lang="en-US" sz="3824">
                <a:solidFill>
                  <a:srgbClr val="000000"/>
                </a:solidFill>
                <a:latin typeface="HK Grotesk Bold"/>
              </a:rPr>
              <a:t>Mini Project</a:t>
            </a:r>
          </a:p>
          <a:p>
            <a:pPr algn="ctr">
              <a:lnSpc>
                <a:spcPts val="5354"/>
              </a:lnSpc>
            </a:pPr>
            <a:endParaRPr lang="en-US" sz="3824">
              <a:solidFill>
                <a:srgbClr val="000000"/>
              </a:solidFill>
              <a:latin typeface="HK Grotesk Bold"/>
            </a:endParaRPr>
          </a:p>
        </p:txBody>
      </p:sp>
      <p:sp>
        <p:nvSpPr>
          <p:cNvPr id="9" name="TextBox 9"/>
          <p:cNvSpPr txBox="1"/>
          <p:nvPr/>
        </p:nvSpPr>
        <p:spPr>
          <a:xfrm>
            <a:off x="5172129" y="5313023"/>
            <a:ext cx="7402956" cy="2380757"/>
          </a:xfrm>
          <a:prstGeom prst="rect">
            <a:avLst/>
          </a:prstGeom>
        </p:spPr>
        <p:txBody>
          <a:bodyPr lIns="0" tIns="0" rIns="0" bIns="0" rtlCol="0" anchor="t">
            <a:spAutoFit/>
          </a:bodyPr>
          <a:lstStyle/>
          <a:p>
            <a:pPr algn="ctr">
              <a:lnSpc>
                <a:spcPts val="4752"/>
              </a:lnSpc>
            </a:pPr>
            <a:r>
              <a:rPr lang="en-US" sz="3394" spc="-33" dirty="0">
                <a:solidFill>
                  <a:srgbClr val="FEFEFE"/>
                </a:solidFill>
                <a:latin typeface="Assistant Regular"/>
              </a:rPr>
              <a:t>Team No: 25</a:t>
            </a:r>
          </a:p>
          <a:p>
            <a:pPr algn="ctr">
              <a:lnSpc>
                <a:spcPts val="4752"/>
              </a:lnSpc>
            </a:pPr>
            <a:r>
              <a:rPr lang="en-US" sz="3394" spc="-33" dirty="0">
                <a:solidFill>
                  <a:srgbClr val="FEFEFE"/>
                </a:solidFill>
                <a:latin typeface="Assistant Regular"/>
              </a:rPr>
              <a:t>Project Guide : Dr. ARTI ARYA</a:t>
            </a:r>
          </a:p>
          <a:p>
            <a:pPr algn="ctr">
              <a:lnSpc>
                <a:spcPts val="4752"/>
              </a:lnSpc>
            </a:pPr>
            <a:endParaRPr lang="en-US" sz="3394" spc="-33" dirty="0">
              <a:solidFill>
                <a:srgbClr val="FEFEFE"/>
              </a:solidFill>
              <a:latin typeface="Assistant Regular"/>
            </a:endParaRPr>
          </a:p>
          <a:p>
            <a:pPr algn="ctr">
              <a:lnSpc>
                <a:spcPts val="4752"/>
              </a:lnSpc>
            </a:pPr>
            <a:endParaRPr lang="en-US" sz="3394" spc="-33" dirty="0">
              <a:solidFill>
                <a:srgbClr val="FEFEFE"/>
              </a:solidFill>
              <a:latin typeface="Assistant Regul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37717" y="7024205"/>
            <a:ext cx="2605188" cy="2468415"/>
          </a:xfrm>
          <a:prstGeom prst="rect">
            <a:avLst/>
          </a:prstGeom>
        </p:spPr>
      </p:pic>
      <p:pic>
        <p:nvPicPr>
          <p:cNvPr id="3" name="Picture 3"/>
          <p:cNvPicPr>
            <a:picLocks noChangeAspect="1"/>
          </p:cNvPicPr>
          <p:nvPr/>
        </p:nvPicPr>
        <p:blipFill>
          <a:blip r:embed="rId3"/>
          <a:srcRect/>
          <a:stretch>
            <a:fillRect/>
          </a:stretch>
        </p:blipFill>
        <p:spPr>
          <a:xfrm>
            <a:off x="-1213644" y="-550315"/>
            <a:ext cx="5225712" cy="4650884"/>
          </a:xfrm>
          <a:prstGeom prst="rect">
            <a:avLst/>
          </a:prstGeom>
        </p:spPr>
      </p:pic>
      <p:pic>
        <p:nvPicPr>
          <p:cNvPr id="4" name="Picture 4"/>
          <p:cNvPicPr>
            <a:picLocks noChangeAspect="1"/>
          </p:cNvPicPr>
          <p:nvPr/>
        </p:nvPicPr>
        <p:blipFill>
          <a:blip r:embed="rId4"/>
          <a:srcRect/>
          <a:stretch>
            <a:fillRect/>
          </a:stretch>
        </p:blipFill>
        <p:spPr>
          <a:xfrm rot="313119">
            <a:off x="13322189" y="4348205"/>
            <a:ext cx="5693252" cy="5444172"/>
          </a:xfrm>
          <a:prstGeom prst="rect">
            <a:avLst/>
          </a:prstGeom>
        </p:spPr>
      </p:pic>
      <p:pic>
        <p:nvPicPr>
          <p:cNvPr id="5" name="Picture 5"/>
          <p:cNvPicPr>
            <a:picLocks noChangeAspect="1"/>
          </p:cNvPicPr>
          <p:nvPr/>
        </p:nvPicPr>
        <p:blipFill>
          <a:blip r:embed="rId5"/>
          <a:srcRect/>
          <a:stretch>
            <a:fillRect/>
          </a:stretch>
        </p:blipFill>
        <p:spPr>
          <a:xfrm>
            <a:off x="509558" y="4100569"/>
            <a:ext cx="6671950" cy="5223082"/>
          </a:xfrm>
          <a:prstGeom prst="rect">
            <a:avLst/>
          </a:prstGeom>
        </p:spPr>
      </p:pic>
      <p:pic>
        <p:nvPicPr>
          <p:cNvPr id="6" name="Picture 6"/>
          <p:cNvPicPr>
            <a:picLocks noChangeAspect="1"/>
          </p:cNvPicPr>
          <p:nvPr/>
        </p:nvPicPr>
        <p:blipFill>
          <a:blip r:embed="rId6"/>
          <a:srcRect l="2148" r="2148"/>
          <a:stretch>
            <a:fillRect/>
          </a:stretch>
        </p:blipFill>
        <p:spPr>
          <a:xfrm>
            <a:off x="7519182" y="4100569"/>
            <a:ext cx="10768818" cy="5223082"/>
          </a:xfrm>
          <a:prstGeom prst="rect">
            <a:avLst/>
          </a:prstGeom>
        </p:spPr>
      </p:pic>
      <p:sp>
        <p:nvSpPr>
          <p:cNvPr id="7" name="TextBox 7"/>
          <p:cNvSpPr txBox="1"/>
          <p:nvPr/>
        </p:nvSpPr>
        <p:spPr>
          <a:xfrm>
            <a:off x="4702439" y="354597"/>
            <a:ext cx="7029485" cy="1191137"/>
          </a:xfrm>
          <a:prstGeom prst="rect">
            <a:avLst/>
          </a:prstGeom>
        </p:spPr>
        <p:txBody>
          <a:bodyPr lIns="0" tIns="0" rIns="0" bIns="0" rtlCol="0" anchor="t">
            <a:spAutoFit/>
          </a:bodyPr>
          <a:lstStyle/>
          <a:p>
            <a:pPr algn="r">
              <a:lnSpc>
                <a:spcPts val="9440"/>
              </a:lnSpc>
            </a:pPr>
            <a:r>
              <a:rPr lang="en-US" sz="8000">
                <a:solidFill>
                  <a:srgbClr val="FFFFFF"/>
                </a:solidFill>
                <a:latin typeface="HK Grotesk Bold"/>
              </a:rPr>
              <a:t>Conclusion</a:t>
            </a:r>
          </a:p>
        </p:txBody>
      </p:sp>
      <p:sp>
        <p:nvSpPr>
          <p:cNvPr id="8" name="TextBox 8"/>
          <p:cNvSpPr txBox="1"/>
          <p:nvPr/>
        </p:nvSpPr>
        <p:spPr>
          <a:xfrm>
            <a:off x="509558" y="915558"/>
            <a:ext cx="17521747" cy="3499086"/>
          </a:xfrm>
          <a:prstGeom prst="rect">
            <a:avLst/>
          </a:prstGeom>
        </p:spPr>
        <p:txBody>
          <a:bodyPr lIns="0" tIns="0" rIns="0" bIns="0" rtlCol="0" anchor="t">
            <a:spAutoFit/>
          </a:bodyPr>
          <a:lstStyle/>
          <a:p>
            <a:pPr>
              <a:lnSpc>
                <a:spcPts val="5586"/>
              </a:lnSpc>
            </a:pPr>
            <a:endParaRPr/>
          </a:p>
          <a:p>
            <a:pPr>
              <a:lnSpc>
                <a:spcPts val="5586"/>
              </a:lnSpc>
            </a:pPr>
            <a:r>
              <a:rPr lang="en-US" sz="3990" spc="-39">
                <a:solidFill>
                  <a:srgbClr val="FEFEFE"/>
                </a:solidFill>
                <a:latin typeface="Assistant Regular Bold"/>
              </a:rPr>
              <a:t>SVM [Support Vector Machine] has the best accuracy among all the ML models used. It has an accuracy of 68.9464%. The Confusion matrix and the classification report is given below</a:t>
            </a:r>
          </a:p>
          <a:p>
            <a:pPr>
              <a:lnSpc>
                <a:spcPts val="5586"/>
              </a:lnSpc>
              <a:spcBef>
                <a:spcPct val="0"/>
              </a:spcBef>
            </a:pPr>
            <a:endParaRPr lang="en-US" sz="3990" spc="-39">
              <a:solidFill>
                <a:srgbClr val="FEFEFE"/>
              </a:solidFill>
              <a:latin typeface="Assistant Regular Bold"/>
            </a:endParaRPr>
          </a:p>
        </p:txBody>
      </p:sp>
      <p:pic>
        <p:nvPicPr>
          <p:cNvPr id="9" name="Picture 9"/>
          <p:cNvPicPr>
            <a:picLocks noChangeAspect="1"/>
          </p:cNvPicPr>
          <p:nvPr/>
        </p:nvPicPr>
        <p:blipFill>
          <a:blip r:embed="rId7"/>
          <a:srcRect b="11703"/>
          <a:stretch>
            <a:fillRect/>
          </a:stretch>
        </p:blipFill>
        <p:spPr>
          <a:xfrm>
            <a:off x="15171726" y="158650"/>
            <a:ext cx="2860377" cy="145222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A1C7D"/>
        </a:solidFill>
        <a:effectLst/>
      </p:bgPr>
    </p:bg>
    <p:spTree>
      <p:nvGrpSpPr>
        <p:cNvPr id="1" name=""/>
        <p:cNvGrpSpPr/>
        <p:nvPr/>
      </p:nvGrpSpPr>
      <p:grpSpPr>
        <a:xfrm>
          <a:off x="0" y="0"/>
          <a:ext cx="0" cy="0"/>
          <a:chOff x="0" y="0"/>
          <a:chExt cx="0" cy="0"/>
        </a:xfrm>
      </p:grpSpPr>
      <p:sp>
        <p:nvSpPr>
          <p:cNvPr id="2" name="TextBox 2"/>
          <p:cNvSpPr txBox="1"/>
          <p:nvPr/>
        </p:nvSpPr>
        <p:spPr>
          <a:xfrm>
            <a:off x="6560317" y="122547"/>
            <a:ext cx="4339590" cy="1202454"/>
          </a:xfrm>
          <a:prstGeom prst="rect">
            <a:avLst/>
          </a:prstGeom>
        </p:spPr>
        <p:txBody>
          <a:bodyPr lIns="0" tIns="0" rIns="0" bIns="0" rtlCol="0" anchor="t">
            <a:spAutoFit/>
          </a:bodyPr>
          <a:lstStyle/>
          <a:p>
            <a:pPr algn="ctr">
              <a:lnSpc>
                <a:spcPts val="9848"/>
              </a:lnSpc>
            </a:pPr>
            <a:r>
              <a:rPr lang="en-US" sz="7034">
                <a:solidFill>
                  <a:srgbClr val="FEFEFE"/>
                </a:solidFill>
                <a:latin typeface="HK Grotesk Medium"/>
              </a:rPr>
              <a:t>References</a:t>
            </a:r>
          </a:p>
        </p:txBody>
      </p:sp>
      <p:pic>
        <p:nvPicPr>
          <p:cNvPr id="3" name="Picture 3"/>
          <p:cNvPicPr>
            <a:picLocks noChangeAspect="1"/>
          </p:cNvPicPr>
          <p:nvPr/>
        </p:nvPicPr>
        <p:blipFill>
          <a:blip r:embed="rId2"/>
          <a:srcRect/>
          <a:stretch>
            <a:fillRect/>
          </a:stretch>
        </p:blipFill>
        <p:spPr>
          <a:xfrm rot="-3378125">
            <a:off x="13759139" y="-209300"/>
            <a:ext cx="4943405" cy="5723190"/>
          </a:xfrm>
          <a:prstGeom prst="rect">
            <a:avLst/>
          </a:prstGeom>
        </p:spPr>
      </p:pic>
      <p:pic>
        <p:nvPicPr>
          <p:cNvPr id="4" name="Picture 4"/>
          <p:cNvPicPr>
            <a:picLocks noChangeAspect="1"/>
          </p:cNvPicPr>
          <p:nvPr/>
        </p:nvPicPr>
        <p:blipFill>
          <a:blip r:embed="rId3"/>
          <a:srcRect/>
          <a:stretch>
            <a:fillRect/>
          </a:stretch>
        </p:blipFill>
        <p:spPr>
          <a:xfrm rot="-3957991">
            <a:off x="3618439" y="330676"/>
            <a:ext cx="2055431" cy="1965506"/>
          </a:xfrm>
          <a:prstGeom prst="rect">
            <a:avLst/>
          </a:prstGeom>
        </p:spPr>
      </p:pic>
      <p:sp>
        <p:nvSpPr>
          <p:cNvPr id="5" name="TextBox 5"/>
          <p:cNvSpPr txBox="1"/>
          <p:nvPr/>
        </p:nvSpPr>
        <p:spPr>
          <a:xfrm>
            <a:off x="572390" y="1628051"/>
            <a:ext cx="17143220" cy="3798570"/>
          </a:xfrm>
          <a:prstGeom prst="rect">
            <a:avLst/>
          </a:prstGeom>
        </p:spPr>
        <p:txBody>
          <a:bodyPr lIns="0" tIns="0" rIns="0" bIns="0" rtlCol="0" anchor="t">
            <a:spAutoFit/>
          </a:bodyPr>
          <a:lstStyle/>
          <a:p>
            <a:pPr algn="just">
              <a:lnSpc>
                <a:spcPts val="3779"/>
              </a:lnSpc>
            </a:pPr>
            <a:r>
              <a:rPr lang="en-US" sz="2700">
                <a:solidFill>
                  <a:srgbClr val="FEFEFE"/>
                </a:solidFill>
                <a:latin typeface="Canva Sans"/>
              </a:rPr>
              <a:t>[1]</a:t>
            </a:r>
            <a:r>
              <a:rPr lang="en-US" sz="2700">
                <a:solidFill>
                  <a:srgbClr val="FEFEFE"/>
                </a:solidFill>
                <a:latin typeface="Canva Sans Bold"/>
              </a:rPr>
              <a:t>Nexus of Water Quality prediction by ANN</a:t>
            </a:r>
            <a:r>
              <a:rPr lang="en-US" sz="2700">
                <a:solidFill>
                  <a:srgbClr val="FEFEFE"/>
                </a:solidFill>
                <a:latin typeface="Canva Sans"/>
              </a:rPr>
              <a:t> -Talluru Tejaswi;Challapalli Manoj;Pepella Venkata Daivakeshwar Naidu;Tekkala Santhosh;Polaki Venkata Sai Akhil;Vithya Ganesan</a:t>
            </a:r>
          </a:p>
          <a:p>
            <a:pPr algn="just">
              <a:lnSpc>
                <a:spcPts val="3779"/>
              </a:lnSpc>
            </a:pPr>
            <a:endParaRPr lang="en-US" sz="2700">
              <a:solidFill>
                <a:srgbClr val="FEFEFE"/>
              </a:solidFill>
              <a:latin typeface="Canva Sans"/>
            </a:endParaRPr>
          </a:p>
          <a:p>
            <a:pPr algn="just">
              <a:lnSpc>
                <a:spcPts val="3779"/>
              </a:lnSpc>
            </a:pPr>
            <a:r>
              <a:rPr lang="en-US" sz="2700">
                <a:solidFill>
                  <a:srgbClr val="FEFEFE"/>
                </a:solidFill>
                <a:latin typeface="Canva Sans"/>
              </a:rPr>
              <a:t>[2]</a:t>
            </a:r>
            <a:r>
              <a:rPr lang="en-US" sz="2700">
                <a:solidFill>
                  <a:srgbClr val="FEFEFE"/>
                </a:solidFill>
                <a:latin typeface="Canva Sans Bold"/>
              </a:rPr>
              <a:t>Water quality prediction method based on LSTM neural network</a:t>
            </a:r>
            <a:r>
              <a:rPr lang="en-US" sz="2700">
                <a:solidFill>
                  <a:srgbClr val="FEFEFE"/>
                </a:solidFill>
                <a:latin typeface="Canva Sans"/>
              </a:rPr>
              <a:t> -Yuanyuan Wang;Jian Zhou;Kejia Chen;Yunyun Wang; Linfeng Liu</a:t>
            </a:r>
          </a:p>
          <a:p>
            <a:pPr algn="just">
              <a:lnSpc>
                <a:spcPts val="3779"/>
              </a:lnSpc>
            </a:pPr>
            <a:endParaRPr lang="en-US" sz="2700">
              <a:solidFill>
                <a:srgbClr val="FEFEFE"/>
              </a:solidFill>
              <a:latin typeface="Canva Sans"/>
            </a:endParaRPr>
          </a:p>
          <a:p>
            <a:pPr algn="just">
              <a:lnSpc>
                <a:spcPts val="3779"/>
              </a:lnSpc>
            </a:pPr>
            <a:r>
              <a:rPr lang="en-US" sz="2700">
                <a:solidFill>
                  <a:srgbClr val="FEFEFE"/>
                </a:solidFill>
                <a:latin typeface="Canva Sans"/>
              </a:rPr>
              <a:t>[3]</a:t>
            </a:r>
            <a:r>
              <a:rPr lang="en-US" sz="2700">
                <a:solidFill>
                  <a:srgbClr val="FEFEFE"/>
                </a:solidFill>
                <a:latin typeface="Canva Sans Bold"/>
              </a:rPr>
              <a:t>A Tensor Model for Quality Analysis in Industrial Drinking Water Supply System</a:t>
            </a:r>
            <a:r>
              <a:rPr lang="en-US" sz="2700">
                <a:solidFill>
                  <a:srgbClr val="FEFEFE"/>
                </a:solidFill>
                <a:latin typeface="Canva Sans"/>
              </a:rPr>
              <a:t>- Di Wu;Hao Wang;Razak Seidu  </a:t>
            </a:r>
          </a:p>
        </p:txBody>
      </p:sp>
      <p:sp>
        <p:nvSpPr>
          <p:cNvPr id="6" name="TextBox 6"/>
          <p:cNvSpPr txBox="1"/>
          <p:nvPr/>
        </p:nvSpPr>
        <p:spPr>
          <a:xfrm>
            <a:off x="572390" y="6239192"/>
            <a:ext cx="17143220" cy="4751107"/>
          </a:xfrm>
          <a:prstGeom prst="rect">
            <a:avLst/>
          </a:prstGeom>
        </p:spPr>
        <p:txBody>
          <a:bodyPr lIns="0" tIns="0" rIns="0" bIns="0" rtlCol="0" anchor="t">
            <a:spAutoFit/>
          </a:bodyPr>
          <a:lstStyle/>
          <a:p>
            <a:pPr>
              <a:lnSpc>
                <a:spcPts val="3777"/>
              </a:lnSpc>
            </a:pPr>
            <a:r>
              <a:rPr lang="en-US" sz="2698">
                <a:solidFill>
                  <a:srgbClr val="FEFEFE"/>
                </a:solidFill>
                <a:latin typeface="Canva Sans"/>
              </a:rPr>
              <a:t>[4]</a:t>
            </a:r>
            <a:r>
              <a:rPr lang="en-US" sz="2698">
                <a:solidFill>
                  <a:srgbClr val="FEFEFE"/>
                </a:solidFill>
                <a:latin typeface="Canva Sans Bold"/>
              </a:rPr>
              <a:t>Prediction of water quality using Naive Bayesian algorithm</a:t>
            </a:r>
            <a:r>
              <a:rPr lang="en-US" sz="2698">
                <a:solidFill>
                  <a:srgbClr val="FEFEFE"/>
                </a:solidFill>
                <a:latin typeface="Canva Sans"/>
              </a:rPr>
              <a:t>  P. Varalakshmi;S. Vandhana;S. Vishali</a:t>
            </a:r>
          </a:p>
          <a:p>
            <a:pPr>
              <a:lnSpc>
                <a:spcPts val="3777"/>
              </a:lnSpc>
            </a:pPr>
            <a:endParaRPr lang="en-US" sz="2698">
              <a:solidFill>
                <a:srgbClr val="FEFEFE"/>
              </a:solidFill>
              <a:latin typeface="Canva Sans"/>
            </a:endParaRPr>
          </a:p>
          <a:p>
            <a:pPr>
              <a:lnSpc>
                <a:spcPts val="3777"/>
              </a:lnSpc>
            </a:pPr>
            <a:r>
              <a:rPr lang="en-US" sz="2698">
                <a:solidFill>
                  <a:srgbClr val="FEFEFE"/>
                </a:solidFill>
                <a:latin typeface="Canva Sans"/>
              </a:rPr>
              <a:t>[5]</a:t>
            </a:r>
            <a:r>
              <a:rPr lang="en-US" sz="2698">
                <a:solidFill>
                  <a:srgbClr val="FEFEFE"/>
                </a:solidFill>
                <a:latin typeface="Canva Sans Bold"/>
              </a:rPr>
              <a:t>A Back Propagation Neural Network Model based on kalman filter for water quality prediction</a:t>
            </a:r>
            <a:r>
              <a:rPr lang="en-US" sz="2698">
                <a:solidFill>
                  <a:srgbClr val="FEFEFE"/>
                </a:solidFill>
                <a:latin typeface="Canva Sans"/>
              </a:rPr>
              <a:t> Yanfei Zhao;Zhihong Zou;Shenglong Wang</a:t>
            </a:r>
          </a:p>
          <a:p>
            <a:pPr>
              <a:lnSpc>
                <a:spcPts val="3777"/>
              </a:lnSpc>
            </a:pPr>
            <a:endParaRPr lang="en-US" sz="2698">
              <a:solidFill>
                <a:srgbClr val="FEFEFE"/>
              </a:solidFill>
              <a:latin typeface="Canva Sans"/>
            </a:endParaRPr>
          </a:p>
          <a:p>
            <a:pPr>
              <a:lnSpc>
                <a:spcPts val="3777"/>
              </a:lnSpc>
            </a:pPr>
            <a:r>
              <a:rPr lang="en-US" sz="2698">
                <a:solidFill>
                  <a:srgbClr val="FEFEFE"/>
                </a:solidFill>
                <a:latin typeface="Canva Sans"/>
              </a:rPr>
              <a:t>[6]</a:t>
            </a:r>
            <a:r>
              <a:rPr lang="en-US" sz="2698">
                <a:solidFill>
                  <a:srgbClr val="FEFEFE"/>
                </a:solidFill>
                <a:latin typeface="Canva Sans Bold"/>
              </a:rPr>
              <a:t>Predictive Models for River Water Quality using Machine Learning and Big Data Techniques</a:t>
            </a:r>
            <a:r>
              <a:rPr lang="en-US" sz="2698">
                <a:solidFill>
                  <a:srgbClr val="FEFEFE"/>
                </a:solidFill>
                <a:latin typeface="Canva Sans"/>
              </a:rPr>
              <a:t> - A Survey   Jitha P Nair;M S Vijaya</a:t>
            </a:r>
          </a:p>
          <a:p>
            <a:pPr algn="ctr">
              <a:lnSpc>
                <a:spcPts val="3777"/>
              </a:lnSpc>
            </a:pPr>
            <a:endParaRPr lang="en-US" sz="2698">
              <a:solidFill>
                <a:srgbClr val="FEFEFE"/>
              </a:solidFill>
              <a:latin typeface="Canva Sans"/>
            </a:endParaRPr>
          </a:p>
          <a:p>
            <a:pPr algn="ctr">
              <a:lnSpc>
                <a:spcPts val="3777"/>
              </a:lnSpc>
            </a:pPr>
            <a:endParaRPr lang="en-US" sz="2698">
              <a:solidFill>
                <a:srgbClr val="FEFEFE"/>
              </a:solidFill>
              <a:latin typeface="Canva Sans"/>
            </a:endParaRPr>
          </a:p>
          <a:p>
            <a:pPr algn="ctr">
              <a:lnSpc>
                <a:spcPts val="3777"/>
              </a:lnSpc>
            </a:pPr>
            <a:endParaRPr lang="en-US" sz="2698">
              <a:solidFill>
                <a:srgbClr val="FEFEFE"/>
              </a:solidFill>
              <a:latin typeface="Canva Sans"/>
            </a:endParaRPr>
          </a:p>
        </p:txBody>
      </p:sp>
      <p:pic>
        <p:nvPicPr>
          <p:cNvPr id="7" name="Picture 7"/>
          <p:cNvPicPr>
            <a:picLocks noChangeAspect="1"/>
          </p:cNvPicPr>
          <p:nvPr/>
        </p:nvPicPr>
        <p:blipFill>
          <a:blip r:embed="rId4"/>
          <a:srcRect b="11703"/>
          <a:stretch>
            <a:fillRect/>
          </a:stretch>
        </p:blipFill>
        <p:spPr>
          <a:xfrm>
            <a:off x="15171726" y="158650"/>
            <a:ext cx="2860377" cy="145222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9A1C7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085696" y="255897"/>
            <a:ext cx="5225712" cy="4650884"/>
          </a:xfrm>
          <a:prstGeom prst="rect">
            <a:avLst/>
          </a:prstGeom>
        </p:spPr>
      </p:pic>
      <p:pic>
        <p:nvPicPr>
          <p:cNvPr id="3" name="Picture 3"/>
          <p:cNvPicPr>
            <a:picLocks noChangeAspect="1"/>
          </p:cNvPicPr>
          <p:nvPr/>
        </p:nvPicPr>
        <p:blipFill>
          <a:blip r:embed="rId3">
            <a:alphaModFix amt="55000"/>
          </a:blip>
          <a:srcRect t="37374" b="14560"/>
          <a:stretch>
            <a:fillRect/>
          </a:stretch>
        </p:blipFill>
        <p:spPr>
          <a:xfrm>
            <a:off x="0" y="5143500"/>
            <a:ext cx="18553491" cy="5945129"/>
          </a:xfrm>
          <a:prstGeom prst="rect">
            <a:avLst/>
          </a:prstGeom>
        </p:spPr>
      </p:pic>
      <p:sp>
        <p:nvSpPr>
          <p:cNvPr id="4" name="TextBox 4"/>
          <p:cNvSpPr txBox="1"/>
          <p:nvPr/>
        </p:nvSpPr>
        <p:spPr>
          <a:xfrm>
            <a:off x="1028700" y="2132206"/>
            <a:ext cx="14451931" cy="6537937"/>
          </a:xfrm>
          <a:prstGeom prst="rect">
            <a:avLst/>
          </a:prstGeom>
        </p:spPr>
        <p:txBody>
          <a:bodyPr lIns="0" tIns="0" rIns="0" bIns="0" rtlCol="0" anchor="t">
            <a:spAutoFit/>
          </a:bodyPr>
          <a:lstStyle/>
          <a:p>
            <a:pPr>
              <a:lnSpc>
                <a:spcPts val="3991"/>
              </a:lnSpc>
            </a:pPr>
            <a:r>
              <a:rPr lang="en-US" sz="2850">
                <a:solidFill>
                  <a:srgbClr val="FEFEFE"/>
                </a:solidFill>
                <a:latin typeface="Canva Sans"/>
              </a:rPr>
              <a:t>[7]</a:t>
            </a:r>
            <a:r>
              <a:rPr lang="en-US" sz="2850">
                <a:solidFill>
                  <a:srgbClr val="FEFEFE"/>
                </a:solidFill>
                <a:latin typeface="Canva Sans Bold"/>
              </a:rPr>
              <a:t>Prediction of Water Quality using Artificial Neural Network</a:t>
            </a:r>
            <a:r>
              <a:rPr lang="en-US" sz="2850">
                <a:solidFill>
                  <a:srgbClr val="FEFEFE"/>
                </a:solidFill>
                <a:latin typeface="Canva Sans"/>
              </a:rPr>
              <a:t>- J. Priskilla Angel Rani;R. Sujeethra;C. Yesubai Rubavathi</a:t>
            </a:r>
          </a:p>
          <a:p>
            <a:pPr>
              <a:lnSpc>
                <a:spcPts val="3991"/>
              </a:lnSpc>
            </a:pPr>
            <a:endParaRPr lang="en-US" sz="2850">
              <a:solidFill>
                <a:srgbClr val="FEFEFE"/>
              </a:solidFill>
              <a:latin typeface="Canva Sans"/>
            </a:endParaRPr>
          </a:p>
          <a:p>
            <a:pPr>
              <a:lnSpc>
                <a:spcPts val="3991"/>
              </a:lnSpc>
            </a:pPr>
            <a:r>
              <a:rPr lang="en-US" sz="2850">
                <a:solidFill>
                  <a:srgbClr val="FEFEFE"/>
                </a:solidFill>
                <a:latin typeface="Canva Sans"/>
              </a:rPr>
              <a:t>[8]</a:t>
            </a:r>
            <a:r>
              <a:rPr lang="en-US" sz="2850">
                <a:solidFill>
                  <a:srgbClr val="FEFEFE"/>
                </a:solidFill>
                <a:latin typeface="Canva Sans Bold"/>
              </a:rPr>
              <a:t>An Intelligent System on Water Quality Remote Monitor and Water Bloom Prediction</a:t>
            </a:r>
            <a:r>
              <a:rPr lang="en-US" sz="2850">
                <a:solidFill>
                  <a:srgbClr val="FEFEFE"/>
                </a:solidFill>
                <a:latin typeface="Canva Sans"/>
              </a:rPr>
              <a:t> Xiao-yi Wang;Ji-ping Xu;Zai-wen Liu;Jun Dai;Shi-ping Zhu</a:t>
            </a:r>
          </a:p>
          <a:p>
            <a:pPr>
              <a:lnSpc>
                <a:spcPts val="3991"/>
              </a:lnSpc>
            </a:pPr>
            <a:endParaRPr lang="en-US" sz="2850">
              <a:solidFill>
                <a:srgbClr val="FEFEFE"/>
              </a:solidFill>
              <a:latin typeface="Canva Sans"/>
            </a:endParaRPr>
          </a:p>
          <a:p>
            <a:pPr>
              <a:lnSpc>
                <a:spcPts val="3991"/>
              </a:lnSpc>
            </a:pPr>
            <a:r>
              <a:rPr lang="en-US" sz="2850">
                <a:solidFill>
                  <a:srgbClr val="FEFEFE"/>
                </a:solidFill>
                <a:latin typeface="Canva Sans"/>
              </a:rPr>
              <a:t>[9]</a:t>
            </a:r>
            <a:r>
              <a:rPr lang="en-US" sz="2850">
                <a:solidFill>
                  <a:srgbClr val="FEFEFE"/>
                </a:solidFill>
                <a:latin typeface="Canva Sans Bold"/>
              </a:rPr>
              <a:t>Water Quality Prediction for Smart Aquaculture Using Hybrid Deep Learning Models</a:t>
            </a:r>
            <a:r>
              <a:rPr lang="en-US" sz="2850">
                <a:solidFill>
                  <a:srgbClr val="FEFEFE"/>
                </a:solidFill>
                <a:latin typeface="Canva Sans"/>
              </a:rPr>
              <a:t> -K. P. Rasheed Abdul Haq;V. P. Harigovindan</a:t>
            </a:r>
          </a:p>
          <a:p>
            <a:pPr>
              <a:lnSpc>
                <a:spcPts val="3991"/>
              </a:lnSpc>
            </a:pPr>
            <a:r>
              <a:rPr lang="en-US" sz="2850">
                <a:solidFill>
                  <a:srgbClr val="FEFEFE"/>
                </a:solidFill>
                <a:latin typeface="Canva Sans"/>
              </a:rPr>
              <a:t>IEEE Access</a:t>
            </a:r>
          </a:p>
          <a:p>
            <a:pPr>
              <a:lnSpc>
                <a:spcPts val="3991"/>
              </a:lnSpc>
            </a:pPr>
            <a:endParaRPr lang="en-US" sz="2850">
              <a:solidFill>
                <a:srgbClr val="FEFEFE"/>
              </a:solidFill>
              <a:latin typeface="Canva Sans"/>
            </a:endParaRPr>
          </a:p>
          <a:p>
            <a:pPr>
              <a:lnSpc>
                <a:spcPts val="3991"/>
              </a:lnSpc>
            </a:pPr>
            <a:endParaRPr lang="en-US" sz="2850">
              <a:solidFill>
                <a:srgbClr val="FEFEFE"/>
              </a:solidFill>
              <a:latin typeface="Canva Sans"/>
            </a:endParaRPr>
          </a:p>
          <a:p>
            <a:pPr>
              <a:lnSpc>
                <a:spcPts val="3991"/>
              </a:lnSpc>
            </a:pPr>
            <a:endParaRPr lang="en-US" sz="2850">
              <a:solidFill>
                <a:srgbClr val="FEFEFE"/>
              </a:solidFill>
              <a:latin typeface="Canva Sans"/>
            </a:endParaRPr>
          </a:p>
          <a:p>
            <a:pPr>
              <a:lnSpc>
                <a:spcPts val="3991"/>
              </a:lnSpc>
            </a:pPr>
            <a:endParaRPr lang="en-US" sz="2850">
              <a:solidFill>
                <a:srgbClr val="FEFEFE"/>
              </a:solidFill>
              <a:latin typeface="Canva Sans"/>
            </a:endParaRPr>
          </a:p>
        </p:txBody>
      </p:sp>
      <p:sp>
        <p:nvSpPr>
          <p:cNvPr id="5" name="TextBox 5"/>
          <p:cNvSpPr txBox="1"/>
          <p:nvPr/>
        </p:nvSpPr>
        <p:spPr>
          <a:xfrm>
            <a:off x="6560317" y="122547"/>
            <a:ext cx="4339590" cy="1202454"/>
          </a:xfrm>
          <a:prstGeom prst="rect">
            <a:avLst/>
          </a:prstGeom>
        </p:spPr>
        <p:txBody>
          <a:bodyPr lIns="0" tIns="0" rIns="0" bIns="0" rtlCol="0" anchor="t">
            <a:spAutoFit/>
          </a:bodyPr>
          <a:lstStyle/>
          <a:p>
            <a:pPr algn="ctr">
              <a:lnSpc>
                <a:spcPts val="9848"/>
              </a:lnSpc>
            </a:pPr>
            <a:r>
              <a:rPr lang="en-US" sz="7034">
                <a:solidFill>
                  <a:srgbClr val="FEFEFE"/>
                </a:solidFill>
                <a:latin typeface="HK Grotesk Medium"/>
              </a:rPr>
              <a:t>References</a:t>
            </a:r>
          </a:p>
        </p:txBody>
      </p:sp>
      <p:pic>
        <p:nvPicPr>
          <p:cNvPr id="6" name="Picture 6"/>
          <p:cNvPicPr>
            <a:picLocks noChangeAspect="1"/>
          </p:cNvPicPr>
          <p:nvPr/>
        </p:nvPicPr>
        <p:blipFill>
          <a:blip r:embed="rId4"/>
          <a:srcRect/>
          <a:stretch>
            <a:fillRect/>
          </a:stretch>
        </p:blipFill>
        <p:spPr>
          <a:xfrm rot="-1432608">
            <a:off x="15922733" y="283949"/>
            <a:ext cx="2055431" cy="1965506"/>
          </a:xfrm>
          <a:prstGeom prst="rect">
            <a:avLst/>
          </a:prstGeom>
        </p:spPr>
      </p:pic>
      <p:pic>
        <p:nvPicPr>
          <p:cNvPr id="7" name="Picture 7"/>
          <p:cNvPicPr>
            <a:picLocks noChangeAspect="1"/>
          </p:cNvPicPr>
          <p:nvPr/>
        </p:nvPicPr>
        <p:blipFill>
          <a:blip r:embed="rId5"/>
          <a:srcRect b="11703"/>
          <a:stretch>
            <a:fillRect/>
          </a:stretch>
        </p:blipFill>
        <p:spPr>
          <a:xfrm>
            <a:off x="15171726" y="158650"/>
            <a:ext cx="2860377" cy="145222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3" name="Picture 3"/>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4" name="Picture 4"/>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5" name="Picture 5"/>
          <p:cNvPicPr>
            <a:picLocks noChangeAspect="1"/>
          </p:cNvPicPr>
          <p:nvPr/>
        </p:nvPicPr>
        <p:blipFill>
          <a:blip r:embed="rId5"/>
          <a:srcRect/>
          <a:stretch>
            <a:fillRect/>
          </a:stretch>
        </p:blipFill>
        <p:spPr>
          <a:xfrm rot="1207755">
            <a:off x="13218087" y="5225672"/>
            <a:ext cx="6135171" cy="7102948"/>
          </a:xfrm>
          <a:prstGeom prst="rect">
            <a:avLst/>
          </a:prstGeom>
        </p:spPr>
      </p:pic>
      <p:pic>
        <p:nvPicPr>
          <p:cNvPr id="6" name="Picture 6"/>
          <p:cNvPicPr>
            <a:picLocks noChangeAspect="1"/>
          </p:cNvPicPr>
          <p:nvPr/>
        </p:nvPicPr>
        <p:blipFill>
          <a:blip r:embed="rId6"/>
          <a:srcRect/>
          <a:stretch>
            <a:fillRect/>
          </a:stretch>
        </p:blipFill>
        <p:spPr>
          <a:xfrm>
            <a:off x="7190929" y="8132713"/>
            <a:ext cx="4354924" cy="2099436"/>
          </a:xfrm>
          <a:prstGeom prst="rect">
            <a:avLst/>
          </a:prstGeom>
        </p:spPr>
      </p:pic>
      <p:sp>
        <p:nvSpPr>
          <p:cNvPr id="7" name="TextBox 7"/>
          <p:cNvSpPr txBox="1"/>
          <p:nvPr/>
        </p:nvSpPr>
        <p:spPr>
          <a:xfrm>
            <a:off x="3176897" y="3938145"/>
            <a:ext cx="11907341" cy="1682782"/>
          </a:xfrm>
          <a:prstGeom prst="rect">
            <a:avLst/>
          </a:prstGeom>
        </p:spPr>
        <p:txBody>
          <a:bodyPr lIns="0" tIns="0" rIns="0" bIns="0" rtlCol="0" anchor="t">
            <a:spAutoFit/>
          </a:bodyPr>
          <a:lstStyle/>
          <a:p>
            <a:pPr algn="ctr">
              <a:lnSpc>
                <a:spcPts val="13198"/>
              </a:lnSpc>
            </a:pPr>
            <a:r>
              <a:rPr lang="en-US" sz="11185">
                <a:solidFill>
                  <a:srgbClr val="FEFEFE"/>
                </a:solidFill>
                <a:latin typeface="HK Grotesk Bold"/>
              </a:rPr>
              <a:t>THANK YOU</a:t>
            </a:r>
          </a:p>
        </p:txBody>
      </p:sp>
      <p:pic>
        <p:nvPicPr>
          <p:cNvPr id="8" name="Picture 8"/>
          <p:cNvPicPr>
            <a:picLocks noChangeAspect="1"/>
          </p:cNvPicPr>
          <p:nvPr/>
        </p:nvPicPr>
        <p:blipFill>
          <a:blip r:embed="rId7"/>
          <a:srcRect b="11703"/>
          <a:stretch>
            <a:fillRect/>
          </a:stretch>
        </p:blipFill>
        <p:spPr>
          <a:xfrm>
            <a:off x="15171726" y="158650"/>
            <a:ext cx="2860377" cy="14522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6038830" y="8726388"/>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4920832" y="-1640681"/>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2669747" y="8014041"/>
            <a:ext cx="7824542" cy="6963843"/>
          </a:xfrm>
          <a:prstGeom prst="rect">
            <a:avLst/>
          </a:prstGeom>
        </p:spPr>
      </p:pic>
      <p:pic>
        <p:nvPicPr>
          <p:cNvPr id="5" name="Picture 5"/>
          <p:cNvPicPr>
            <a:picLocks noChangeAspect="1"/>
          </p:cNvPicPr>
          <p:nvPr/>
        </p:nvPicPr>
        <p:blipFill>
          <a:blip r:embed="rId3"/>
          <a:srcRect/>
          <a:stretch>
            <a:fillRect/>
          </a:stretch>
        </p:blipFill>
        <p:spPr>
          <a:xfrm rot="7946435">
            <a:off x="-205026" y="-1225569"/>
            <a:ext cx="2895099" cy="2768439"/>
          </a:xfrm>
          <a:prstGeom prst="rect">
            <a:avLst/>
          </a:prstGeom>
        </p:spPr>
      </p:pic>
      <p:pic>
        <p:nvPicPr>
          <p:cNvPr id="6" name="Picture 6"/>
          <p:cNvPicPr>
            <a:picLocks noChangeAspect="1"/>
          </p:cNvPicPr>
          <p:nvPr/>
        </p:nvPicPr>
        <p:blipFill>
          <a:blip r:embed="rId5">
            <a:alphaModFix amt="39000"/>
          </a:blip>
          <a:srcRect/>
          <a:stretch>
            <a:fillRect/>
          </a:stretch>
        </p:blipFill>
        <p:spPr>
          <a:xfrm>
            <a:off x="2289811" y="3830694"/>
            <a:ext cx="13708378" cy="7665268"/>
          </a:xfrm>
          <a:prstGeom prst="rect">
            <a:avLst/>
          </a:prstGeom>
        </p:spPr>
      </p:pic>
      <p:sp>
        <p:nvSpPr>
          <p:cNvPr id="7" name="TextBox 7"/>
          <p:cNvSpPr txBox="1"/>
          <p:nvPr/>
        </p:nvSpPr>
        <p:spPr>
          <a:xfrm>
            <a:off x="5589034" y="158650"/>
            <a:ext cx="7826443" cy="910549"/>
          </a:xfrm>
          <a:prstGeom prst="rect">
            <a:avLst/>
          </a:prstGeom>
        </p:spPr>
        <p:txBody>
          <a:bodyPr lIns="0" tIns="0" rIns="0" bIns="0" rtlCol="0" anchor="t">
            <a:spAutoFit/>
          </a:bodyPr>
          <a:lstStyle/>
          <a:p>
            <a:pPr>
              <a:lnSpc>
                <a:spcPts val="7060"/>
              </a:lnSpc>
            </a:pPr>
            <a:r>
              <a:rPr lang="en-US" sz="5983">
                <a:solidFill>
                  <a:srgbClr val="731F7D"/>
                </a:solidFill>
                <a:latin typeface="HK Grotesk Medium Bold"/>
              </a:rPr>
              <a:t>Problem Statement</a:t>
            </a:r>
          </a:p>
        </p:txBody>
      </p:sp>
      <p:sp>
        <p:nvSpPr>
          <p:cNvPr id="8" name="TextBox 8"/>
          <p:cNvSpPr txBox="1"/>
          <p:nvPr/>
        </p:nvSpPr>
        <p:spPr>
          <a:xfrm>
            <a:off x="509763" y="1563247"/>
            <a:ext cx="16595999" cy="8842501"/>
          </a:xfrm>
          <a:prstGeom prst="rect">
            <a:avLst/>
          </a:prstGeom>
        </p:spPr>
        <p:txBody>
          <a:bodyPr lIns="0" tIns="0" rIns="0" bIns="0" rtlCol="0" anchor="t">
            <a:spAutoFit/>
          </a:bodyPr>
          <a:lstStyle/>
          <a:p>
            <a:pPr marL="616831" lvl="1" indent="-308415" algn="ctr">
              <a:lnSpc>
                <a:spcPts val="3999"/>
              </a:lnSpc>
              <a:buFont typeface="Arial"/>
              <a:buChar char="•"/>
            </a:pPr>
            <a:r>
              <a:rPr lang="en-US" sz="2857" spc="-28">
                <a:solidFill>
                  <a:srgbClr val="000000"/>
                </a:solidFill>
                <a:latin typeface="Canva Sans"/>
              </a:rPr>
              <a:t> Various contaminants, threatened water quality in recent years. Predicting and model construction for checking water quality have become crucial to control water pollution.</a:t>
            </a:r>
          </a:p>
          <a:p>
            <a:pPr algn="ctr">
              <a:lnSpc>
                <a:spcPts val="3999"/>
              </a:lnSpc>
            </a:pPr>
            <a:endParaRPr lang="en-US" sz="2857" spc="-28">
              <a:solidFill>
                <a:srgbClr val="000000"/>
              </a:solidFill>
              <a:latin typeface="Canva Sans"/>
            </a:endParaRPr>
          </a:p>
          <a:p>
            <a:pPr marL="616831" lvl="1" indent="-308415" algn="ctr">
              <a:lnSpc>
                <a:spcPts val="3999"/>
              </a:lnSpc>
              <a:buFont typeface="Arial"/>
              <a:buChar char="•"/>
            </a:pPr>
            <a:r>
              <a:rPr lang="en-US" sz="2857" spc="-28">
                <a:solidFill>
                  <a:srgbClr val="000000"/>
                </a:solidFill>
                <a:latin typeface="Canva Sans"/>
              </a:rPr>
              <a:t>Water quality prediction has more practical  significance not only for the management of water</a:t>
            </a:r>
          </a:p>
          <a:p>
            <a:pPr algn="ctr">
              <a:lnSpc>
                <a:spcPts val="3999"/>
              </a:lnSpc>
            </a:pPr>
            <a:r>
              <a:rPr lang="en-US" sz="2857" spc="-28">
                <a:solidFill>
                  <a:srgbClr val="000000"/>
                </a:solidFill>
                <a:latin typeface="Canva Sans"/>
              </a:rPr>
              <a:t>resources but also for the prevention of water pollution.</a:t>
            </a:r>
          </a:p>
          <a:p>
            <a:pPr algn="ctr">
              <a:lnSpc>
                <a:spcPts val="3999"/>
              </a:lnSpc>
            </a:pPr>
            <a:endParaRPr lang="en-US" sz="2857" spc="-28">
              <a:solidFill>
                <a:srgbClr val="000000"/>
              </a:solidFill>
              <a:latin typeface="Canva Sans"/>
            </a:endParaRPr>
          </a:p>
          <a:p>
            <a:pPr marL="616831" lvl="1" indent="-308415" algn="ctr">
              <a:lnSpc>
                <a:spcPts val="3999"/>
              </a:lnSpc>
              <a:buFont typeface="Arial"/>
              <a:buChar char="•"/>
            </a:pPr>
            <a:r>
              <a:rPr lang="en-US" sz="2857" spc="-28">
                <a:solidFill>
                  <a:srgbClr val="000000"/>
                </a:solidFill>
                <a:latin typeface="Canva Sans"/>
              </a:rPr>
              <a:t>This project aims to measure water quality using machine learning techniques. The potability of a body of water is measured by a numerical phrase. The following water quality parameters were utilized to assess the overall water quality in terms of potability in this study. pH, Hardness, Solids, Sulfate, Conductivity, Organic Carbon, Trihalomethanes, Turbidity were the parameters.</a:t>
            </a:r>
          </a:p>
          <a:p>
            <a:pPr algn="ctr">
              <a:lnSpc>
                <a:spcPts val="4036"/>
              </a:lnSpc>
            </a:pPr>
            <a:endParaRPr lang="en-US" sz="2857" spc="-28">
              <a:solidFill>
                <a:srgbClr val="000000"/>
              </a:solidFill>
              <a:latin typeface="Canva Sans"/>
            </a:endParaRPr>
          </a:p>
          <a:p>
            <a:pPr algn="ctr">
              <a:lnSpc>
                <a:spcPts val="4736"/>
              </a:lnSpc>
            </a:pPr>
            <a:r>
              <a:rPr lang="en-US" sz="3383" spc="-33">
                <a:solidFill>
                  <a:srgbClr val="000000"/>
                </a:solidFill>
                <a:latin typeface="Assistant Regular Bold"/>
              </a:rPr>
              <a:t>To depict the water quality, these parameters are used as a feature vector. To estimate the water quality class, the following classification algorithms: Logistic Regression, Decision Tree (DT), K- Nearest Neighbor (KNN),Support Vector Machine and Random Forest</a:t>
            </a:r>
          </a:p>
          <a:p>
            <a:pPr algn="ctr">
              <a:lnSpc>
                <a:spcPts val="4036"/>
              </a:lnSpc>
              <a:spcBef>
                <a:spcPct val="0"/>
              </a:spcBef>
            </a:pPr>
            <a:endParaRPr lang="en-US" sz="3383" spc="-33">
              <a:solidFill>
                <a:srgbClr val="000000"/>
              </a:solidFill>
              <a:latin typeface="Assistant Regular Bold"/>
            </a:endParaRPr>
          </a:p>
        </p:txBody>
      </p:sp>
      <p:pic>
        <p:nvPicPr>
          <p:cNvPr id="9" name="Picture 9"/>
          <p:cNvPicPr>
            <a:picLocks noChangeAspect="1"/>
          </p:cNvPicPr>
          <p:nvPr/>
        </p:nvPicPr>
        <p:blipFill>
          <a:blip r:embed="rId6"/>
          <a:srcRect b="11703"/>
          <a:stretch>
            <a:fillRect/>
          </a:stretch>
        </p:blipFill>
        <p:spPr>
          <a:xfrm>
            <a:off x="15171726" y="158650"/>
            <a:ext cx="2860377" cy="145222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4000"/>
          </a:blip>
          <a:srcRect l="19092" t="11115" b="19880"/>
          <a:stretch>
            <a:fillRect/>
          </a:stretch>
        </p:blipFill>
        <p:spPr>
          <a:xfrm>
            <a:off x="10147737" y="-7992"/>
            <a:ext cx="8140263" cy="5340469"/>
          </a:xfrm>
          <a:prstGeom prst="rect">
            <a:avLst/>
          </a:prstGeom>
        </p:spPr>
      </p:pic>
      <p:pic>
        <p:nvPicPr>
          <p:cNvPr id="3" name="Picture 3"/>
          <p:cNvPicPr>
            <a:picLocks noChangeAspect="1"/>
          </p:cNvPicPr>
          <p:nvPr/>
        </p:nvPicPr>
        <p:blipFill>
          <a:blip r:embed="rId3">
            <a:alphaModFix amt="95000"/>
          </a:blip>
          <a:srcRect l="2360" r="1529" b="1602"/>
          <a:stretch>
            <a:fillRect/>
          </a:stretch>
        </p:blipFill>
        <p:spPr>
          <a:xfrm>
            <a:off x="10099078" y="5332477"/>
            <a:ext cx="8603320" cy="4954523"/>
          </a:xfrm>
          <a:prstGeom prst="rect">
            <a:avLst/>
          </a:prstGeom>
        </p:spPr>
      </p:pic>
      <p:sp>
        <p:nvSpPr>
          <p:cNvPr id="4" name="TextBox 4"/>
          <p:cNvSpPr txBox="1"/>
          <p:nvPr/>
        </p:nvSpPr>
        <p:spPr>
          <a:xfrm>
            <a:off x="516906" y="654499"/>
            <a:ext cx="12439959" cy="2007743"/>
          </a:xfrm>
          <a:prstGeom prst="rect">
            <a:avLst/>
          </a:prstGeom>
        </p:spPr>
        <p:txBody>
          <a:bodyPr lIns="0" tIns="0" rIns="0" bIns="0" rtlCol="0" anchor="t">
            <a:spAutoFit/>
          </a:bodyPr>
          <a:lstStyle/>
          <a:p>
            <a:pPr>
              <a:lnSpc>
                <a:spcPts val="7906"/>
              </a:lnSpc>
            </a:pPr>
            <a:r>
              <a:rPr lang="en-US" sz="6700">
                <a:solidFill>
                  <a:srgbClr val="FFFFFF"/>
                </a:solidFill>
                <a:latin typeface="HK Grotesk Bold"/>
              </a:rPr>
              <a:t>Application and Uses</a:t>
            </a:r>
          </a:p>
          <a:p>
            <a:pPr>
              <a:lnSpc>
                <a:spcPts val="7906"/>
              </a:lnSpc>
            </a:pPr>
            <a:endParaRPr lang="en-US" sz="6700">
              <a:solidFill>
                <a:srgbClr val="FFFFFF"/>
              </a:solidFill>
              <a:latin typeface="HK Grotesk Bold"/>
            </a:endParaRPr>
          </a:p>
        </p:txBody>
      </p:sp>
      <p:sp>
        <p:nvSpPr>
          <p:cNvPr id="5" name="TextBox 5"/>
          <p:cNvSpPr txBox="1"/>
          <p:nvPr/>
        </p:nvSpPr>
        <p:spPr>
          <a:xfrm>
            <a:off x="516906" y="2595567"/>
            <a:ext cx="9582172" cy="7046578"/>
          </a:xfrm>
          <a:prstGeom prst="rect">
            <a:avLst/>
          </a:prstGeom>
        </p:spPr>
        <p:txBody>
          <a:bodyPr lIns="0" tIns="0" rIns="0" bIns="0" rtlCol="0" anchor="t">
            <a:spAutoFit/>
          </a:bodyPr>
          <a:lstStyle/>
          <a:p>
            <a:pPr>
              <a:lnSpc>
                <a:spcPts val="4353"/>
              </a:lnSpc>
            </a:pPr>
            <a:r>
              <a:rPr lang="en-US" sz="3109" spc="-31">
                <a:solidFill>
                  <a:srgbClr val="FFFFFF"/>
                </a:solidFill>
                <a:latin typeface="Assistant Regular"/>
              </a:rPr>
              <a:t>Predicting water quality is one of the applications of our project Water Quality Prediction.</a:t>
            </a:r>
          </a:p>
          <a:p>
            <a:pPr>
              <a:lnSpc>
                <a:spcPts val="4353"/>
              </a:lnSpc>
            </a:pPr>
            <a:endParaRPr lang="en-US" sz="3109" spc="-31">
              <a:solidFill>
                <a:srgbClr val="FFFFFF"/>
              </a:solidFill>
              <a:latin typeface="Assistant Regular"/>
            </a:endParaRPr>
          </a:p>
          <a:p>
            <a:pPr>
              <a:lnSpc>
                <a:spcPts val="4353"/>
              </a:lnSpc>
            </a:pPr>
            <a:r>
              <a:rPr lang="en-US" sz="3109" spc="-31">
                <a:solidFill>
                  <a:srgbClr val="FFFFFF"/>
                </a:solidFill>
                <a:latin typeface="Assistant Regular"/>
              </a:rPr>
              <a:t>It tells whether water is suitable for Human consumption or not.</a:t>
            </a:r>
          </a:p>
          <a:p>
            <a:pPr>
              <a:lnSpc>
                <a:spcPts val="4353"/>
              </a:lnSpc>
            </a:pPr>
            <a:endParaRPr lang="en-US" sz="3109" spc="-31">
              <a:solidFill>
                <a:srgbClr val="FFFFFF"/>
              </a:solidFill>
              <a:latin typeface="Assistant Regular"/>
            </a:endParaRPr>
          </a:p>
          <a:p>
            <a:pPr>
              <a:lnSpc>
                <a:spcPts val="4353"/>
              </a:lnSpc>
            </a:pPr>
            <a:r>
              <a:rPr lang="en-US" sz="3109" spc="-31">
                <a:solidFill>
                  <a:srgbClr val="FFFFFF"/>
                </a:solidFill>
                <a:latin typeface="Assistant Regular"/>
              </a:rPr>
              <a:t> It also tells us about Biochemical oxygen Demand of water in Rivers, lakes and seas , whether the water is suitable for the Aquatic habitat or not.</a:t>
            </a:r>
          </a:p>
          <a:p>
            <a:pPr>
              <a:lnSpc>
                <a:spcPts val="4353"/>
              </a:lnSpc>
            </a:pPr>
            <a:endParaRPr lang="en-US" sz="3109" spc="-31">
              <a:solidFill>
                <a:srgbClr val="FFFFFF"/>
              </a:solidFill>
              <a:latin typeface="Assistant Regular"/>
            </a:endParaRPr>
          </a:p>
          <a:p>
            <a:pPr>
              <a:lnSpc>
                <a:spcPts val="4353"/>
              </a:lnSpc>
            </a:pPr>
            <a:r>
              <a:rPr lang="en-US" sz="3109" spc="-31">
                <a:solidFill>
                  <a:srgbClr val="FFFFFF"/>
                </a:solidFill>
                <a:latin typeface="Assistant Regular"/>
              </a:rPr>
              <a:t>Bad quality water can have adverse impacts on human health and can cause risk of developing ceratin diseases.</a:t>
            </a:r>
          </a:p>
          <a:p>
            <a:pPr>
              <a:lnSpc>
                <a:spcPts val="4353"/>
              </a:lnSpc>
              <a:spcBef>
                <a:spcPct val="0"/>
              </a:spcBef>
            </a:pPr>
            <a:endParaRPr lang="en-US" sz="3109" spc="-31">
              <a:solidFill>
                <a:srgbClr val="FFFFFF"/>
              </a:solidFill>
              <a:latin typeface="Assistant Regular"/>
            </a:endParaRPr>
          </a:p>
        </p:txBody>
      </p:sp>
      <p:pic>
        <p:nvPicPr>
          <p:cNvPr id="6" name="Picture 6"/>
          <p:cNvPicPr>
            <a:picLocks noChangeAspect="1"/>
          </p:cNvPicPr>
          <p:nvPr/>
        </p:nvPicPr>
        <p:blipFill>
          <a:blip r:embed="rId4"/>
          <a:srcRect b="11703"/>
          <a:stretch>
            <a:fillRect/>
          </a:stretch>
        </p:blipFill>
        <p:spPr>
          <a:xfrm>
            <a:off x="15171726" y="158650"/>
            <a:ext cx="2860377" cy="145222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sp>
        <p:nvSpPr>
          <p:cNvPr id="2" name="TextBox 2"/>
          <p:cNvSpPr txBox="1"/>
          <p:nvPr/>
        </p:nvSpPr>
        <p:spPr>
          <a:xfrm>
            <a:off x="3861293" y="1424518"/>
            <a:ext cx="10565414" cy="998052"/>
          </a:xfrm>
          <a:prstGeom prst="rect">
            <a:avLst/>
          </a:prstGeom>
        </p:spPr>
        <p:txBody>
          <a:bodyPr lIns="0" tIns="0" rIns="0" bIns="0" rtlCol="0" anchor="t">
            <a:spAutoFit/>
          </a:bodyPr>
          <a:lstStyle/>
          <a:p>
            <a:pPr algn="ctr">
              <a:lnSpc>
                <a:spcPts val="7886"/>
              </a:lnSpc>
            </a:pPr>
            <a:r>
              <a:rPr lang="en-US" sz="6683">
                <a:solidFill>
                  <a:srgbClr val="000000"/>
                </a:solidFill>
                <a:latin typeface="HK Grotesk Medium"/>
              </a:rPr>
              <a:t>High level Architecture</a:t>
            </a:r>
          </a:p>
        </p:txBody>
      </p:sp>
      <p:pic>
        <p:nvPicPr>
          <p:cNvPr id="3" name="Picture 3"/>
          <p:cNvPicPr>
            <a:picLocks noChangeAspect="1"/>
          </p:cNvPicPr>
          <p:nvPr/>
        </p:nvPicPr>
        <p:blipFill>
          <a:blip r:embed="rId2"/>
          <a:srcRect/>
          <a:stretch>
            <a:fillRect/>
          </a:stretch>
        </p:blipFill>
        <p:spPr>
          <a:xfrm rot="-447366">
            <a:off x="13518594" y="-1146837"/>
            <a:ext cx="4068454" cy="3890459"/>
          </a:xfrm>
          <a:prstGeom prst="rect">
            <a:avLst/>
          </a:prstGeom>
        </p:spPr>
      </p:pic>
      <p:pic>
        <p:nvPicPr>
          <p:cNvPr id="4" name="Picture 4"/>
          <p:cNvPicPr>
            <a:picLocks noChangeAspect="1"/>
          </p:cNvPicPr>
          <p:nvPr/>
        </p:nvPicPr>
        <p:blipFill>
          <a:blip r:embed="rId2"/>
          <a:srcRect/>
          <a:stretch>
            <a:fillRect/>
          </a:stretch>
        </p:blipFill>
        <p:spPr>
          <a:xfrm rot="-447366">
            <a:off x="-1005527" y="-1466299"/>
            <a:ext cx="4068454" cy="3890459"/>
          </a:xfrm>
          <a:prstGeom prst="rect">
            <a:avLst/>
          </a:prstGeom>
        </p:spPr>
      </p:pic>
      <p:pic>
        <p:nvPicPr>
          <p:cNvPr id="5" name="Picture 5"/>
          <p:cNvPicPr>
            <a:picLocks noChangeAspect="1"/>
          </p:cNvPicPr>
          <p:nvPr/>
        </p:nvPicPr>
        <p:blipFill>
          <a:blip r:embed="rId3"/>
          <a:srcRect t="952"/>
          <a:stretch>
            <a:fillRect/>
          </a:stretch>
        </p:blipFill>
        <p:spPr>
          <a:xfrm>
            <a:off x="1028700" y="2671686"/>
            <a:ext cx="17259300" cy="6308162"/>
          </a:xfrm>
          <a:prstGeom prst="rect">
            <a:avLst/>
          </a:prstGeom>
        </p:spPr>
      </p:pic>
      <p:pic>
        <p:nvPicPr>
          <p:cNvPr id="6" name="Picture 6"/>
          <p:cNvPicPr>
            <a:picLocks noChangeAspect="1"/>
          </p:cNvPicPr>
          <p:nvPr/>
        </p:nvPicPr>
        <p:blipFill>
          <a:blip r:embed="rId4"/>
          <a:srcRect/>
          <a:stretch>
            <a:fillRect/>
          </a:stretch>
        </p:blipFill>
        <p:spPr>
          <a:xfrm>
            <a:off x="13002160" y="6883600"/>
            <a:ext cx="7995755" cy="7575978"/>
          </a:xfrm>
          <a:prstGeom prst="rect">
            <a:avLst/>
          </a:prstGeom>
        </p:spPr>
      </p:pic>
      <p:pic>
        <p:nvPicPr>
          <p:cNvPr id="7" name="Picture 7"/>
          <p:cNvPicPr>
            <a:picLocks noChangeAspect="1"/>
          </p:cNvPicPr>
          <p:nvPr/>
        </p:nvPicPr>
        <p:blipFill>
          <a:blip r:embed="rId5"/>
          <a:srcRect/>
          <a:stretch>
            <a:fillRect/>
          </a:stretch>
        </p:blipFill>
        <p:spPr>
          <a:xfrm rot="-5033790">
            <a:off x="-3142758" y="5113384"/>
            <a:ext cx="7336933" cy="6529870"/>
          </a:xfrm>
          <a:prstGeom prst="rect">
            <a:avLst/>
          </a:prstGeom>
        </p:spPr>
      </p:pic>
      <p:pic>
        <p:nvPicPr>
          <p:cNvPr id="8" name="Picture 8"/>
          <p:cNvPicPr>
            <a:picLocks noChangeAspect="1"/>
          </p:cNvPicPr>
          <p:nvPr/>
        </p:nvPicPr>
        <p:blipFill>
          <a:blip r:embed="rId6"/>
          <a:srcRect b="11703"/>
          <a:stretch>
            <a:fillRect/>
          </a:stretch>
        </p:blipFill>
        <p:spPr>
          <a:xfrm>
            <a:off x="15171726" y="158650"/>
            <a:ext cx="2860377" cy="145222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79" b="1161"/>
          <a:stretch>
            <a:fillRect/>
          </a:stretch>
        </p:blipFill>
        <p:spPr>
          <a:xfrm rot="1298824">
            <a:off x="12555249" y="4939834"/>
            <a:ext cx="6575294" cy="7268784"/>
          </a:xfrm>
          <a:prstGeom prst="rect">
            <a:avLst/>
          </a:prstGeom>
        </p:spPr>
      </p:pic>
      <p:pic>
        <p:nvPicPr>
          <p:cNvPr id="3" name="Picture 3"/>
          <p:cNvPicPr>
            <a:picLocks noChangeAspect="1"/>
          </p:cNvPicPr>
          <p:nvPr/>
        </p:nvPicPr>
        <p:blipFill>
          <a:blip r:embed="rId3"/>
          <a:srcRect/>
          <a:stretch>
            <a:fillRect/>
          </a:stretch>
        </p:blipFill>
        <p:spPr>
          <a:xfrm rot="-2715964">
            <a:off x="8597713" y="7771526"/>
            <a:ext cx="1844500" cy="1747664"/>
          </a:xfrm>
          <a:prstGeom prst="rect">
            <a:avLst/>
          </a:prstGeom>
        </p:spPr>
      </p:pic>
      <p:pic>
        <p:nvPicPr>
          <p:cNvPr id="4" name="Picture 4"/>
          <p:cNvPicPr>
            <a:picLocks noChangeAspect="1"/>
          </p:cNvPicPr>
          <p:nvPr/>
        </p:nvPicPr>
        <p:blipFill>
          <a:blip r:embed="rId4"/>
          <a:srcRect/>
          <a:stretch>
            <a:fillRect/>
          </a:stretch>
        </p:blipFill>
        <p:spPr>
          <a:xfrm rot="-3378125">
            <a:off x="12070219" y="-1362141"/>
            <a:ext cx="4943405" cy="5723190"/>
          </a:xfrm>
          <a:prstGeom prst="rect">
            <a:avLst/>
          </a:prstGeom>
        </p:spPr>
      </p:pic>
      <p:graphicFrame>
        <p:nvGraphicFramePr>
          <p:cNvPr id="5" name="Table 5"/>
          <p:cNvGraphicFramePr>
            <a:graphicFrameLocks noGrp="1"/>
          </p:cNvGraphicFramePr>
          <p:nvPr/>
        </p:nvGraphicFramePr>
        <p:xfrm>
          <a:off x="815825" y="1499454"/>
          <a:ext cx="16977907" cy="9808616"/>
        </p:xfrm>
        <a:graphic>
          <a:graphicData uri="http://schemas.openxmlformats.org/drawingml/2006/table">
            <a:tbl>
              <a:tblPr/>
              <a:tblGrid>
                <a:gridCol w="3153788">
                  <a:extLst>
                    <a:ext uri="{9D8B030D-6E8A-4147-A177-3AD203B41FA5}">
                      <a16:colId xmlns:a16="http://schemas.microsoft.com/office/drawing/2014/main" val="20000"/>
                    </a:ext>
                  </a:extLst>
                </a:gridCol>
                <a:gridCol w="1644435">
                  <a:extLst>
                    <a:ext uri="{9D8B030D-6E8A-4147-A177-3AD203B41FA5}">
                      <a16:colId xmlns:a16="http://schemas.microsoft.com/office/drawing/2014/main" val="20001"/>
                    </a:ext>
                  </a:extLst>
                </a:gridCol>
                <a:gridCol w="5505971">
                  <a:extLst>
                    <a:ext uri="{9D8B030D-6E8A-4147-A177-3AD203B41FA5}">
                      <a16:colId xmlns:a16="http://schemas.microsoft.com/office/drawing/2014/main" val="20002"/>
                    </a:ext>
                  </a:extLst>
                </a:gridCol>
                <a:gridCol w="3205258">
                  <a:extLst>
                    <a:ext uri="{9D8B030D-6E8A-4147-A177-3AD203B41FA5}">
                      <a16:colId xmlns:a16="http://schemas.microsoft.com/office/drawing/2014/main" val="20003"/>
                    </a:ext>
                  </a:extLst>
                </a:gridCol>
                <a:gridCol w="3468455">
                  <a:extLst>
                    <a:ext uri="{9D8B030D-6E8A-4147-A177-3AD203B41FA5}">
                      <a16:colId xmlns:a16="http://schemas.microsoft.com/office/drawing/2014/main" val="20004"/>
                    </a:ext>
                  </a:extLst>
                </a:gridCol>
              </a:tblGrid>
              <a:tr h="1076621">
                <a:tc>
                  <a:txBody>
                    <a:bodyPr/>
                    <a:lstStyle/>
                    <a:p>
                      <a:pPr algn="l">
                        <a:defRPr/>
                      </a:pPr>
                      <a:r>
                        <a:rPr lang="en-US" sz="1800">
                          <a:solidFill>
                            <a:srgbClr val="FFFFFF"/>
                          </a:solidFill>
                          <a:latin typeface="Assistant Regular Bold"/>
                        </a:rPr>
                        <a:t>Title of the paper</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Year of Publication</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Journal/Conference Name</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Advantages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Limitations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2654374">
                <a:tc>
                  <a:txBody>
                    <a:bodyPr/>
                    <a:lstStyle/>
                    <a:p>
                      <a:pPr algn="l">
                        <a:defRPr/>
                      </a:pPr>
                      <a:r>
                        <a:rPr lang="en-US" sz="1800">
                          <a:solidFill>
                            <a:srgbClr val="FFFFFF"/>
                          </a:solidFill>
                          <a:latin typeface="Assistant Regular Bold"/>
                        </a:rPr>
                        <a:t>Nexus of Water Quality prediction by ANN</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2022</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Talluru Tejaswi;Challapalli Manoj;Pepella Venkata Daivakeshwar Naidu;Tekkala Santhosh;Polaki Venkata Sai Akhil;Vithya Ganesan</a:t>
                      </a:r>
                    </a:p>
                    <a:p>
                      <a:r>
                        <a:rPr lang="en-US" sz="1800">
                          <a:solidFill>
                            <a:srgbClr val="FFFFFF"/>
                          </a:solidFill>
                          <a:latin typeface="Assistant Regular"/>
                        </a:rPr>
                        <a:t>2022 International Conference on Innovative Computing, Intelligent Communication and Smart Electrical Systems (ICSES)</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Furthermore, based to the MSE values, the LSTM</a:t>
                      </a:r>
                    </a:p>
                    <a:p>
                      <a:r>
                        <a:rPr lang="en-US"/>
                        <a:t>model performed somewhat better than the</a:t>
                      </a:r>
                    </a:p>
                    <a:p>
                      <a:r>
                        <a:rPr lang="en-US" sz="1800">
                          <a:solidFill>
                            <a:srgbClr val="FFFFFF"/>
                          </a:solidFill>
                          <a:latin typeface="Assistant Regular"/>
                        </a:rPr>
                        <a:t>NARNET model in general</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However, NARNET</a:t>
                      </a:r>
                    </a:p>
                    <a:p>
                      <a:r>
                        <a:rPr lang="en-US" sz="1800">
                          <a:solidFill>
                            <a:srgbClr val="FFFFFF"/>
                          </a:solidFill>
                          <a:latin typeface="Assistant Regular"/>
                        </a:rPr>
                        <a:t>model performed better with R % greater than 93.93</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2027174">
                <a:tc>
                  <a:txBody>
                    <a:bodyPr/>
                    <a:lstStyle/>
                    <a:p>
                      <a:pPr algn="l">
                        <a:defRPr/>
                      </a:pPr>
                      <a:r>
                        <a:rPr lang="en-US" sz="1800">
                          <a:solidFill>
                            <a:srgbClr val="FFFFFF"/>
                          </a:solidFill>
                          <a:latin typeface="Assistant Regular Bold"/>
                        </a:rPr>
                        <a:t>Water quality prediction method based on LSTM neural network</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2017</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Yuanyuan Wang;Jian Zhou;Kejia Chen;Yunyun Wang;Linfeng Liu</a:t>
                      </a:r>
                    </a:p>
                    <a:p>
                      <a:r>
                        <a:rPr lang="en-US" sz="1800">
                          <a:solidFill>
                            <a:srgbClr val="FFFFFF"/>
                          </a:solidFill>
                          <a:latin typeface="Assistant Regular"/>
                        </a:rPr>
                        <a:t>2017 12th International Conference on Intelligent Systems and Knowledge Engineering</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LSTM NN has been</a:t>
                      </a:r>
                    </a:p>
                    <a:p>
                      <a:r>
                        <a:rPr lang="en-US"/>
                        <a:t>relatively stable which always be the smallest with each</a:t>
                      </a:r>
                    </a:p>
                    <a:p>
                      <a:r>
                        <a:rPr lang="en-US" sz="1800">
                          <a:solidFill>
                            <a:srgbClr val="FFFFFF"/>
                          </a:solidFill>
                          <a:latin typeface="Assistant Regular"/>
                        </a:rPr>
                        <a:t>time step</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LTSM Requires more memory and time to train</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2973826">
                <a:tc>
                  <a:txBody>
                    <a:bodyPr/>
                    <a:lstStyle/>
                    <a:p>
                      <a:pPr algn="l">
                        <a:defRPr/>
                      </a:pPr>
                      <a:r>
                        <a:rPr lang="en-US" sz="1800">
                          <a:solidFill>
                            <a:srgbClr val="FFFFFF"/>
                          </a:solidFill>
                          <a:latin typeface="Assistant Regular Bold"/>
                        </a:rPr>
                        <a:t>A Tensor Model for Quality Analysis in Industrial Drinking Water Supply System</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2019</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Di Wu;Hao Wang;Razak Seidu</a:t>
                      </a:r>
                    </a:p>
                    <a:p>
                      <a:r>
                        <a:rPr lang="en-US" sz="1800">
                          <a:solidFill>
                            <a:srgbClr val="FFFFFF"/>
                          </a:solidFill>
                          <a:latin typeface="Assistant Regular"/>
                        </a:rPr>
                        <a:t>2019 IEEE Intl Conf on Dependable, Autonomic and Secure Computing, Intl Conf on Pervasive Intelligence and Computing, Intl Conf on Cloud and Big Data Computing, Intl Conf on Cyber Science and Technology Congress (DASC/PiCom/CBDCom/CyberSciTech)</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We have evaluated the general accuracy using RMSE, it</a:t>
                      </a:r>
                    </a:p>
                    <a:p>
                      <a:r>
                        <a:rPr lang="en-US"/>
                        <a:t>ranges from 0.22 to 0.55. Coliform has better prediction</a:t>
                      </a:r>
                    </a:p>
                    <a:p>
                      <a:r>
                        <a:rPr lang="en-US" sz="1800">
                          <a:solidFill>
                            <a:srgbClr val="FFFFFF"/>
                          </a:solidFill>
                          <a:latin typeface="Assistant Regular"/>
                        </a:rPr>
                        <a:t>accuracy.</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Clostridium perfringens is the worst. The reason behind this must be explained by domain experts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1076621">
                <a:tc>
                  <a:txBody>
                    <a:bodyPr/>
                    <a:lstStyle/>
                    <a:p>
                      <a:endParaRPr lang="en-US"/>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endParaRPr lang="en-US"/>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endParaRPr lang="en-US"/>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endParaRPr lang="en-US"/>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reason behind needs to be interpreted by domain experts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6" name="TextBox 6"/>
          <p:cNvSpPr txBox="1"/>
          <p:nvPr/>
        </p:nvSpPr>
        <p:spPr>
          <a:xfrm>
            <a:off x="2018835" y="408756"/>
            <a:ext cx="14250331" cy="619944"/>
          </a:xfrm>
          <a:prstGeom prst="rect">
            <a:avLst/>
          </a:prstGeom>
        </p:spPr>
        <p:txBody>
          <a:bodyPr lIns="0" tIns="0" rIns="0" bIns="0" rtlCol="0" anchor="t">
            <a:spAutoFit/>
          </a:bodyPr>
          <a:lstStyle/>
          <a:p>
            <a:pPr>
              <a:lnSpc>
                <a:spcPts val="4805"/>
              </a:lnSpc>
            </a:pPr>
            <a:r>
              <a:rPr lang="en-US" sz="4072">
                <a:solidFill>
                  <a:srgbClr val="FFFFFF"/>
                </a:solidFill>
                <a:latin typeface="HK Grotesk Bold"/>
              </a:rPr>
              <a:t>LITERATURE SURVEY- PES2UG20CS480</a:t>
            </a:r>
          </a:p>
        </p:txBody>
      </p:sp>
      <p:pic>
        <p:nvPicPr>
          <p:cNvPr id="7" name="Picture 7"/>
          <p:cNvPicPr>
            <a:picLocks noChangeAspect="1"/>
          </p:cNvPicPr>
          <p:nvPr/>
        </p:nvPicPr>
        <p:blipFill>
          <a:blip r:embed="rId5"/>
          <a:srcRect b="11703"/>
          <a:stretch>
            <a:fillRect/>
          </a:stretch>
        </p:blipFill>
        <p:spPr>
          <a:xfrm>
            <a:off x="15171726" y="158650"/>
            <a:ext cx="2860377" cy="145222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79" b="1161"/>
          <a:stretch>
            <a:fillRect/>
          </a:stretch>
        </p:blipFill>
        <p:spPr>
          <a:xfrm rot="1298824">
            <a:off x="12555249" y="4939834"/>
            <a:ext cx="6575294" cy="7268784"/>
          </a:xfrm>
          <a:prstGeom prst="rect">
            <a:avLst/>
          </a:prstGeom>
        </p:spPr>
      </p:pic>
      <p:pic>
        <p:nvPicPr>
          <p:cNvPr id="3" name="Picture 3"/>
          <p:cNvPicPr>
            <a:picLocks noChangeAspect="1"/>
          </p:cNvPicPr>
          <p:nvPr/>
        </p:nvPicPr>
        <p:blipFill>
          <a:blip r:embed="rId3"/>
          <a:srcRect/>
          <a:stretch>
            <a:fillRect/>
          </a:stretch>
        </p:blipFill>
        <p:spPr>
          <a:xfrm rot="-2715964">
            <a:off x="741675" y="7976243"/>
            <a:ext cx="1844500" cy="1747664"/>
          </a:xfrm>
          <a:prstGeom prst="rect">
            <a:avLst/>
          </a:prstGeom>
        </p:spPr>
      </p:pic>
      <p:pic>
        <p:nvPicPr>
          <p:cNvPr id="4" name="Picture 4"/>
          <p:cNvPicPr>
            <a:picLocks noChangeAspect="1"/>
          </p:cNvPicPr>
          <p:nvPr/>
        </p:nvPicPr>
        <p:blipFill>
          <a:blip r:embed="rId4"/>
          <a:srcRect/>
          <a:stretch>
            <a:fillRect/>
          </a:stretch>
        </p:blipFill>
        <p:spPr>
          <a:xfrm rot="-3378125">
            <a:off x="12070219" y="-1362141"/>
            <a:ext cx="4943405" cy="5723190"/>
          </a:xfrm>
          <a:prstGeom prst="rect">
            <a:avLst/>
          </a:prstGeom>
        </p:spPr>
      </p:pic>
      <p:graphicFrame>
        <p:nvGraphicFramePr>
          <p:cNvPr id="5" name="Table 5"/>
          <p:cNvGraphicFramePr>
            <a:graphicFrameLocks noGrp="1"/>
          </p:cNvGraphicFramePr>
          <p:nvPr/>
        </p:nvGraphicFramePr>
        <p:xfrm>
          <a:off x="736449" y="1610872"/>
          <a:ext cx="17020944" cy="7593515"/>
        </p:xfrm>
        <a:graphic>
          <a:graphicData uri="http://schemas.openxmlformats.org/drawingml/2006/table">
            <a:tbl>
              <a:tblPr/>
              <a:tblGrid>
                <a:gridCol w="3161783">
                  <a:extLst>
                    <a:ext uri="{9D8B030D-6E8A-4147-A177-3AD203B41FA5}">
                      <a16:colId xmlns:a16="http://schemas.microsoft.com/office/drawing/2014/main" val="20000"/>
                    </a:ext>
                  </a:extLst>
                </a:gridCol>
                <a:gridCol w="1648603">
                  <a:extLst>
                    <a:ext uri="{9D8B030D-6E8A-4147-A177-3AD203B41FA5}">
                      <a16:colId xmlns:a16="http://schemas.microsoft.com/office/drawing/2014/main" val="20001"/>
                    </a:ext>
                  </a:extLst>
                </a:gridCol>
                <a:gridCol w="4416880">
                  <a:extLst>
                    <a:ext uri="{9D8B030D-6E8A-4147-A177-3AD203B41FA5}">
                      <a16:colId xmlns:a16="http://schemas.microsoft.com/office/drawing/2014/main" val="20002"/>
                    </a:ext>
                  </a:extLst>
                </a:gridCol>
                <a:gridCol w="4339022">
                  <a:extLst>
                    <a:ext uri="{9D8B030D-6E8A-4147-A177-3AD203B41FA5}">
                      <a16:colId xmlns:a16="http://schemas.microsoft.com/office/drawing/2014/main" val="20003"/>
                    </a:ext>
                  </a:extLst>
                </a:gridCol>
                <a:gridCol w="3454655">
                  <a:extLst>
                    <a:ext uri="{9D8B030D-6E8A-4147-A177-3AD203B41FA5}">
                      <a16:colId xmlns:a16="http://schemas.microsoft.com/office/drawing/2014/main" val="20004"/>
                    </a:ext>
                  </a:extLst>
                </a:gridCol>
              </a:tblGrid>
              <a:tr h="1727211">
                <a:tc>
                  <a:txBody>
                    <a:bodyPr/>
                    <a:lstStyle/>
                    <a:p>
                      <a:pPr algn="l">
                        <a:defRPr/>
                      </a:pPr>
                      <a:r>
                        <a:rPr lang="en-US" sz="1800">
                          <a:solidFill>
                            <a:srgbClr val="FFFFFF"/>
                          </a:solidFill>
                          <a:latin typeface="Assistant Regular Bold"/>
                        </a:rPr>
                        <a:t>Title of the paper</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Year of Publication</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Journal/Conference Name</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Advantages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Limitations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2029483">
                <a:tc>
                  <a:txBody>
                    <a:bodyPr/>
                    <a:lstStyle/>
                    <a:p>
                      <a:pPr algn="l">
                        <a:defRPr/>
                      </a:pPr>
                      <a:r>
                        <a:rPr lang="en-US" sz="1800">
                          <a:solidFill>
                            <a:srgbClr val="FFFFFF"/>
                          </a:solidFill>
                          <a:latin typeface="Assistant Regular Bold"/>
                        </a:rPr>
                        <a:t>Prediction of water quality using Naive Bayesian algorithm</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2016</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P. Varalakshmi;S. Vandhana;S. Vishali</a:t>
                      </a:r>
                    </a:p>
                    <a:p>
                      <a:r>
                        <a:rPr lang="en-US" sz="1800">
                          <a:solidFill>
                            <a:srgbClr val="FFFFFF"/>
                          </a:solidFill>
                          <a:latin typeface="Assistant Regular"/>
                        </a:rPr>
                        <a:t>2016 Eighth International Conference on Advanced Computing (ICoAC)</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The new prediction model is a more</a:t>
                      </a:r>
                    </a:p>
                    <a:p>
                      <a:r>
                        <a:rPr lang="en-US" sz="1800">
                          <a:solidFill>
                            <a:srgbClr val="FFFFFF"/>
                          </a:solidFill>
                          <a:latin typeface="Assistant Regular"/>
                        </a:rPr>
                        <a:t>effective method for the water quality prediction, which can provide a reliable scientific guarantee for the further use of the recycled water.</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2029483">
                <a:tc>
                  <a:txBody>
                    <a:bodyPr/>
                    <a:lstStyle/>
                    <a:p>
                      <a:pPr algn="l">
                        <a:defRPr/>
                      </a:pPr>
                      <a:r>
                        <a:rPr lang="en-US" sz="1800">
                          <a:solidFill>
                            <a:srgbClr val="FFFFFF"/>
                          </a:solidFill>
                          <a:latin typeface="Assistant Regular Bold"/>
                        </a:rPr>
                        <a:t>A Back Propagation Neural Network Model based on kalman filter for water quality prediction</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2015</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Yanfei Zhao;Zhihong Zou;Shenglong Wang</a:t>
                      </a:r>
                    </a:p>
                    <a:p>
                      <a:r>
                        <a:rPr lang="en-US" sz="1800">
                          <a:solidFill>
                            <a:srgbClr val="FFFFFF"/>
                          </a:solidFill>
                          <a:latin typeface="Assistant Regular"/>
                        </a:rPr>
                        <a:t>2015 11th International Conference on Natural Computation (ICNC)</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 It is highly adaptable and efficient and does not require any prior knowledge about the network. </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Data mining is sensitive to noise and irregularities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807339">
                <a:tc>
                  <a:txBody>
                    <a:bodyPr/>
                    <a:lstStyle/>
                    <a:p>
                      <a:pPr algn="l">
                        <a:defRPr/>
                      </a:pPr>
                      <a:r>
                        <a:rPr lang="en-US" sz="1800">
                          <a:solidFill>
                            <a:srgbClr val="FFFFFF"/>
                          </a:solidFill>
                          <a:latin typeface="Assistant Regular Bold"/>
                        </a:rPr>
                        <a:t>Predictive Models for River Water Quality using Machine Learning and Big Data Techniques - A Survey</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2021</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Jitha P Nair;M S Vijaya</a:t>
                      </a:r>
                    </a:p>
                    <a:p>
                      <a:r>
                        <a:rPr lang="en-US" sz="1800">
                          <a:solidFill>
                            <a:srgbClr val="FFFFFF"/>
                          </a:solidFill>
                          <a:latin typeface="Assistant Regular"/>
                        </a:rPr>
                        <a:t>2021 International Conference on Artificial Intelligence and Smart Systems (ICAIS)</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Various time series analysis, machine</a:t>
                      </a:r>
                    </a:p>
                    <a:p>
                      <a:r>
                        <a:rPr lang="en-US"/>
                        <a:t>learning and deep learning techniques involved in identifying</a:t>
                      </a:r>
                    </a:p>
                    <a:p>
                      <a:r>
                        <a:rPr lang="en-US" sz="1800">
                          <a:solidFill>
                            <a:srgbClr val="FFFFFF"/>
                          </a:solidFill>
                          <a:latin typeface="Assistant Regular"/>
                        </a:rPr>
                        <a:t>and evaluating the quality of the water</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 Lack of Quality Data.</a:t>
                      </a:r>
                    </a:p>
                    <a:p>
                      <a:r>
                        <a:rPr lang="en-US" sz="1800">
                          <a:solidFill>
                            <a:srgbClr val="FFFFFF"/>
                          </a:solidFill>
                          <a:latin typeface="Assistant Regular"/>
                        </a:rPr>
                        <a:t>Inadequate Infrastructure.</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6" name="TextBox 6"/>
          <p:cNvSpPr txBox="1"/>
          <p:nvPr/>
        </p:nvSpPr>
        <p:spPr>
          <a:xfrm>
            <a:off x="2018835" y="574789"/>
            <a:ext cx="14250331" cy="619944"/>
          </a:xfrm>
          <a:prstGeom prst="rect">
            <a:avLst/>
          </a:prstGeom>
        </p:spPr>
        <p:txBody>
          <a:bodyPr lIns="0" tIns="0" rIns="0" bIns="0" rtlCol="0" anchor="t">
            <a:spAutoFit/>
          </a:bodyPr>
          <a:lstStyle/>
          <a:p>
            <a:pPr>
              <a:lnSpc>
                <a:spcPts val="4805"/>
              </a:lnSpc>
            </a:pPr>
            <a:r>
              <a:rPr lang="en-US" sz="4072">
                <a:solidFill>
                  <a:srgbClr val="FFFFFF"/>
                </a:solidFill>
                <a:latin typeface="HK Grotesk Bold"/>
              </a:rPr>
              <a:t>LITERATURE SURVEY- PES2UG20CS468</a:t>
            </a:r>
          </a:p>
        </p:txBody>
      </p:sp>
      <p:pic>
        <p:nvPicPr>
          <p:cNvPr id="7" name="Picture 7"/>
          <p:cNvPicPr>
            <a:picLocks noChangeAspect="1"/>
          </p:cNvPicPr>
          <p:nvPr/>
        </p:nvPicPr>
        <p:blipFill>
          <a:blip r:embed="rId5"/>
          <a:srcRect b="11703"/>
          <a:stretch>
            <a:fillRect/>
          </a:stretch>
        </p:blipFill>
        <p:spPr>
          <a:xfrm>
            <a:off x="15171726" y="158650"/>
            <a:ext cx="2860377" cy="145222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79" b="1161"/>
          <a:stretch>
            <a:fillRect/>
          </a:stretch>
        </p:blipFill>
        <p:spPr>
          <a:xfrm rot="1298824">
            <a:off x="12555249" y="4939834"/>
            <a:ext cx="6575294" cy="7268784"/>
          </a:xfrm>
          <a:prstGeom prst="rect">
            <a:avLst/>
          </a:prstGeom>
        </p:spPr>
      </p:pic>
      <p:pic>
        <p:nvPicPr>
          <p:cNvPr id="3" name="Picture 3"/>
          <p:cNvPicPr>
            <a:picLocks noChangeAspect="1"/>
          </p:cNvPicPr>
          <p:nvPr/>
        </p:nvPicPr>
        <p:blipFill>
          <a:blip r:embed="rId3"/>
          <a:srcRect/>
          <a:stretch>
            <a:fillRect/>
          </a:stretch>
        </p:blipFill>
        <p:spPr>
          <a:xfrm rot="-2715964">
            <a:off x="8597713" y="7771526"/>
            <a:ext cx="1844500" cy="1747664"/>
          </a:xfrm>
          <a:prstGeom prst="rect">
            <a:avLst/>
          </a:prstGeom>
        </p:spPr>
      </p:pic>
      <p:pic>
        <p:nvPicPr>
          <p:cNvPr id="4" name="Picture 4"/>
          <p:cNvPicPr>
            <a:picLocks noChangeAspect="1"/>
          </p:cNvPicPr>
          <p:nvPr/>
        </p:nvPicPr>
        <p:blipFill>
          <a:blip r:embed="rId4"/>
          <a:srcRect/>
          <a:stretch>
            <a:fillRect/>
          </a:stretch>
        </p:blipFill>
        <p:spPr>
          <a:xfrm rot="-3378125">
            <a:off x="12070219" y="-1362141"/>
            <a:ext cx="4943405" cy="5723190"/>
          </a:xfrm>
          <a:prstGeom prst="rect">
            <a:avLst/>
          </a:prstGeom>
        </p:spPr>
      </p:pic>
      <p:graphicFrame>
        <p:nvGraphicFramePr>
          <p:cNvPr id="5" name="Table 5"/>
          <p:cNvGraphicFramePr>
            <a:graphicFrameLocks noGrp="1"/>
          </p:cNvGraphicFramePr>
          <p:nvPr/>
        </p:nvGraphicFramePr>
        <p:xfrm>
          <a:off x="1009491" y="1392576"/>
          <a:ext cx="17020944" cy="8180049"/>
        </p:xfrm>
        <a:graphic>
          <a:graphicData uri="http://schemas.openxmlformats.org/drawingml/2006/table">
            <a:tbl>
              <a:tblPr/>
              <a:tblGrid>
                <a:gridCol w="3033547">
                  <a:extLst>
                    <a:ext uri="{9D8B030D-6E8A-4147-A177-3AD203B41FA5}">
                      <a16:colId xmlns:a16="http://schemas.microsoft.com/office/drawing/2014/main" val="20000"/>
                    </a:ext>
                  </a:extLst>
                </a:gridCol>
                <a:gridCol w="1546015">
                  <a:extLst>
                    <a:ext uri="{9D8B030D-6E8A-4147-A177-3AD203B41FA5}">
                      <a16:colId xmlns:a16="http://schemas.microsoft.com/office/drawing/2014/main" val="20001"/>
                    </a:ext>
                  </a:extLst>
                </a:gridCol>
                <a:gridCol w="5494281">
                  <a:extLst>
                    <a:ext uri="{9D8B030D-6E8A-4147-A177-3AD203B41FA5}">
                      <a16:colId xmlns:a16="http://schemas.microsoft.com/office/drawing/2014/main" val="20002"/>
                    </a:ext>
                  </a:extLst>
                </a:gridCol>
                <a:gridCol w="3469854">
                  <a:extLst>
                    <a:ext uri="{9D8B030D-6E8A-4147-A177-3AD203B41FA5}">
                      <a16:colId xmlns:a16="http://schemas.microsoft.com/office/drawing/2014/main" val="20003"/>
                    </a:ext>
                  </a:extLst>
                </a:gridCol>
                <a:gridCol w="3477247">
                  <a:extLst>
                    <a:ext uri="{9D8B030D-6E8A-4147-A177-3AD203B41FA5}">
                      <a16:colId xmlns:a16="http://schemas.microsoft.com/office/drawing/2014/main" val="20004"/>
                    </a:ext>
                  </a:extLst>
                </a:gridCol>
              </a:tblGrid>
              <a:tr h="1778005">
                <a:tc>
                  <a:txBody>
                    <a:bodyPr/>
                    <a:lstStyle/>
                    <a:p>
                      <a:pPr algn="l">
                        <a:defRPr/>
                      </a:pPr>
                      <a:r>
                        <a:rPr lang="en-US" sz="1800">
                          <a:solidFill>
                            <a:srgbClr val="FFFFFF"/>
                          </a:solidFill>
                          <a:latin typeface="Assistant Regular Bold"/>
                        </a:rPr>
                        <a:t>Title of the paper</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Year of Publication</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Journal/Conference Name</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Advantages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Bold"/>
                        </a:rPr>
                        <a:t>Limitations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2028749">
                <a:tc>
                  <a:txBody>
                    <a:bodyPr/>
                    <a:lstStyle/>
                    <a:p>
                      <a:pPr algn="l">
                        <a:defRPr/>
                      </a:pPr>
                      <a:r>
                        <a:rPr lang="en-US" sz="1800">
                          <a:solidFill>
                            <a:srgbClr val="FFFFFF"/>
                          </a:solidFill>
                          <a:latin typeface="Assistant Regular Bold"/>
                        </a:rPr>
                        <a:t>Prediction of Water Quality using Artificial Neural Network</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2022</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J. Priskilla Angel Rani;R. Sujeethra;C. Yesubai Rubavathi</a:t>
                      </a:r>
                    </a:p>
                    <a:p>
                      <a:r>
                        <a:rPr lang="en-US" sz="1800">
                          <a:solidFill>
                            <a:srgbClr val="FFFFFF"/>
                          </a:solidFill>
                          <a:latin typeface="Assistant Regular"/>
                        </a:rPr>
                        <a:t>2022 4th International Conference on Smart Systems and Inventive Technology (ICSSIT)</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higher accuracy using MICE than ann with unfilled data.</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high computation time with high iterations to fill up missing data</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2028749">
                <a:tc>
                  <a:txBody>
                    <a:bodyPr/>
                    <a:lstStyle/>
                    <a:p>
                      <a:pPr algn="l">
                        <a:defRPr/>
                      </a:pPr>
                      <a:r>
                        <a:rPr lang="en-US" sz="1800">
                          <a:solidFill>
                            <a:srgbClr val="FFFFFF"/>
                          </a:solidFill>
                          <a:latin typeface="Assistant Regular Bold"/>
                        </a:rPr>
                        <a:t>An Intelligent System on Water Quality Remote Monitor and Water Bloom Prediction</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2010</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Xiao-yi Wang;Ji-ping Xu;Zai-wen Liu;Jun Dai;Shi-ping Zhu</a:t>
                      </a:r>
                    </a:p>
                    <a:p>
                      <a:r>
                        <a:rPr lang="en-US" sz="1800">
                          <a:solidFill>
                            <a:srgbClr val="FFFFFF"/>
                          </a:solidFill>
                          <a:latin typeface="Assistant Regular"/>
                        </a:rPr>
                        <a:t>2010 International Conference on Measuring Technology and Mechatronics Automation</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real time water monitoring using hybrid programming  using vb and matlab .</a:t>
                      </a:r>
                    </a:p>
                    <a:p>
                      <a:r>
                        <a:rPr lang="en-US" sz="1800">
                          <a:solidFill>
                            <a:srgbClr val="FFFFFF"/>
                          </a:solidFill>
                          <a:latin typeface="Assistant Regular"/>
                        </a:rPr>
                        <a:t>providing higher prediction accuracy. </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low model precision fo 0.0002</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2344545">
                <a:tc>
                  <a:txBody>
                    <a:bodyPr/>
                    <a:lstStyle/>
                    <a:p>
                      <a:pPr algn="l">
                        <a:defRPr/>
                      </a:pPr>
                      <a:r>
                        <a:rPr lang="en-US" sz="1800">
                          <a:solidFill>
                            <a:srgbClr val="FFFFFF"/>
                          </a:solidFill>
                          <a:latin typeface="Assistant Regular Bold"/>
                        </a:rPr>
                        <a:t>Water Quality Prediction for Smart Aquaculture Using Hybrid Deep Learning Models</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sz="1800">
                          <a:solidFill>
                            <a:srgbClr val="FFFFFF"/>
                          </a:solidFill>
                          <a:latin typeface="Assistant Regular"/>
                        </a:rPr>
                        <a:t>2022</a:t>
                      </a:r>
                      <a:endParaRPr lang="en-US" sz="1100"/>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K. P. Rasheed Abdul Haq;V. P. Harigovindan</a:t>
                      </a:r>
                    </a:p>
                    <a:p>
                      <a:r>
                        <a:rPr lang="en-US" sz="1800">
                          <a:solidFill>
                            <a:srgbClr val="FFFFFF"/>
                          </a:solidFill>
                          <a:latin typeface="Assistant Regular"/>
                        </a:rPr>
                        <a:t>IEEE Access</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Results show that the CNN-LSTM hybrid model pro-</a:t>
                      </a:r>
                    </a:p>
                    <a:p>
                      <a:r>
                        <a:rPr lang="en-US"/>
                        <a:t>vides signi?cant improvement in prediction accuracy as well</a:t>
                      </a:r>
                    </a:p>
                    <a:p>
                      <a:r>
                        <a:rPr lang="en-US" sz="1800">
                          <a:solidFill>
                            <a:srgbClr val="FFFFFF"/>
                          </a:solidFill>
                          <a:latin typeface="Assistant Regular"/>
                        </a:rPr>
                        <a:t>as computation time compared to the baseline DL models.</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defRPr/>
                      </a:pPr>
                      <a:r>
                        <a:rPr lang="en-US"/>
                        <a:t>Complicated architecture</a:t>
                      </a:r>
                    </a:p>
                    <a:p>
                      <a:r>
                        <a:rPr lang="en-US" sz="1800">
                          <a:solidFill>
                            <a:srgbClr val="FFFFFF"/>
                          </a:solidFill>
                          <a:latin typeface="Assistant Regular"/>
                        </a:rPr>
                        <a:t>Unknown optimal number of clusters</a:t>
                      </a:r>
                    </a:p>
                  </a:txBody>
                  <a:tcP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6" name="TextBox 6"/>
          <p:cNvSpPr txBox="1"/>
          <p:nvPr/>
        </p:nvSpPr>
        <p:spPr>
          <a:xfrm>
            <a:off x="2018835" y="408756"/>
            <a:ext cx="14250331" cy="619944"/>
          </a:xfrm>
          <a:prstGeom prst="rect">
            <a:avLst/>
          </a:prstGeom>
        </p:spPr>
        <p:txBody>
          <a:bodyPr lIns="0" tIns="0" rIns="0" bIns="0" rtlCol="0" anchor="t">
            <a:spAutoFit/>
          </a:bodyPr>
          <a:lstStyle/>
          <a:p>
            <a:pPr>
              <a:lnSpc>
                <a:spcPts val="4805"/>
              </a:lnSpc>
            </a:pPr>
            <a:r>
              <a:rPr lang="en-US" sz="4072">
                <a:solidFill>
                  <a:srgbClr val="FFFFFF"/>
                </a:solidFill>
                <a:latin typeface="HK Grotesk Bold"/>
              </a:rPr>
              <a:t>LITERATURE SURVEY- PES2UG20CS474</a:t>
            </a:r>
          </a:p>
        </p:txBody>
      </p:sp>
      <p:pic>
        <p:nvPicPr>
          <p:cNvPr id="7" name="Picture 7"/>
          <p:cNvPicPr>
            <a:picLocks noChangeAspect="1"/>
          </p:cNvPicPr>
          <p:nvPr/>
        </p:nvPicPr>
        <p:blipFill>
          <a:blip r:embed="rId5"/>
          <a:srcRect b="11703"/>
          <a:stretch>
            <a:fillRect/>
          </a:stretch>
        </p:blipFill>
        <p:spPr>
          <a:xfrm>
            <a:off x="15171726" y="158650"/>
            <a:ext cx="2860377" cy="14522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79" b="1161"/>
          <a:stretch>
            <a:fillRect/>
          </a:stretch>
        </p:blipFill>
        <p:spPr>
          <a:xfrm rot="1298824">
            <a:off x="-2126926" y="6626773"/>
            <a:ext cx="4253851" cy="4702501"/>
          </a:xfrm>
          <a:prstGeom prst="rect">
            <a:avLst/>
          </a:prstGeom>
        </p:spPr>
      </p:pic>
      <p:pic>
        <p:nvPicPr>
          <p:cNvPr id="3" name="Picture 3"/>
          <p:cNvPicPr>
            <a:picLocks noChangeAspect="1"/>
          </p:cNvPicPr>
          <p:nvPr/>
        </p:nvPicPr>
        <p:blipFill>
          <a:blip r:embed="rId3"/>
          <a:srcRect/>
          <a:stretch>
            <a:fillRect/>
          </a:stretch>
        </p:blipFill>
        <p:spPr>
          <a:xfrm rot="-2715964">
            <a:off x="15763916" y="8384468"/>
            <a:ext cx="1844500" cy="1747664"/>
          </a:xfrm>
          <a:prstGeom prst="rect">
            <a:avLst/>
          </a:prstGeom>
        </p:spPr>
      </p:pic>
      <p:pic>
        <p:nvPicPr>
          <p:cNvPr id="4" name="Picture 4"/>
          <p:cNvPicPr>
            <a:picLocks noChangeAspect="1"/>
          </p:cNvPicPr>
          <p:nvPr/>
        </p:nvPicPr>
        <p:blipFill>
          <a:blip r:embed="rId4"/>
          <a:srcRect/>
          <a:stretch>
            <a:fillRect/>
          </a:stretch>
        </p:blipFill>
        <p:spPr>
          <a:xfrm rot="-3378125">
            <a:off x="13656780" y="-1362141"/>
            <a:ext cx="4943405" cy="5723190"/>
          </a:xfrm>
          <a:prstGeom prst="rect">
            <a:avLst/>
          </a:prstGeom>
        </p:spPr>
      </p:pic>
      <p:sp>
        <p:nvSpPr>
          <p:cNvPr id="5" name="TextBox 5"/>
          <p:cNvSpPr txBox="1"/>
          <p:nvPr/>
        </p:nvSpPr>
        <p:spPr>
          <a:xfrm>
            <a:off x="2099070" y="2416818"/>
            <a:ext cx="14587096" cy="5917086"/>
          </a:xfrm>
          <a:prstGeom prst="rect">
            <a:avLst/>
          </a:prstGeom>
        </p:spPr>
        <p:txBody>
          <a:bodyPr lIns="0" tIns="0" rIns="0" bIns="0" rtlCol="0" anchor="t">
            <a:spAutoFit/>
          </a:bodyPr>
          <a:lstStyle/>
          <a:p>
            <a:pPr>
              <a:lnSpc>
                <a:spcPts val="4250"/>
              </a:lnSpc>
            </a:pPr>
            <a:r>
              <a:rPr lang="en-US" sz="3036" spc="-30">
                <a:solidFill>
                  <a:srgbClr val="000000"/>
                </a:solidFill>
                <a:latin typeface="Assistant Regular Bold"/>
              </a:rPr>
              <a:t>The dataset for our model consists of 10 features. Data pre-processing is done by considering 67% as training data and 33% test data</a:t>
            </a:r>
          </a:p>
          <a:p>
            <a:pPr>
              <a:lnSpc>
                <a:spcPts val="4250"/>
              </a:lnSpc>
            </a:pPr>
            <a:endParaRPr lang="en-US" sz="3036" spc="-30">
              <a:solidFill>
                <a:srgbClr val="000000"/>
              </a:solidFill>
              <a:latin typeface="Assistant Regular Bold"/>
            </a:endParaRPr>
          </a:p>
          <a:p>
            <a:pPr>
              <a:lnSpc>
                <a:spcPts val="4250"/>
              </a:lnSpc>
            </a:pPr>
            <a:r>
              <a:rPr lang="en-US" sz="3036" spc="-30">
                <a:solidFill>
                  <a:srgbClr val="000000"/>
                </a:solidFill>
                <a:latin typeface="Assistant Regular Bold"/>
              </a:rPr>
              <a:t>Feature Scaling has been done to normalize the data and remove the outliers accordingly.</a:t>
            </a:r>
          </a:p>
          <a:p>
            <a:pPr>
              <a:lnSpc>
                <a:spcPts val="4250"/>
              </a:lnSpc>
            </a:pPr>
            <a:endParaRPr lang="en-US" sz="3036" spc="-30">
              <a:solidFill>
                <a:srgbClr val="000000"/>
              </a:solidFill>
              <a:latin typeface="Assistant Regular Bold"/>
            </a:endParaRPr>
          </a:p>
          <a:p>
            <a:pPr>
              <a:lnSpc>
                <a:spcPts val="4250"/>
              </a:lnSpc>
            </a:pPr>
            <a:r>
              <a:rPr lang="en-US" sz="3036" spc="-30">
                <a:solidFill>
                  <a:srgbClr val="000000"/>
                </a:solidFill>
                <a:latin typeface="Assistant Regular Bold"/>
              </a:rPr>
              <a:t>We have used Five Machine learning Models for Prediction namely- Logistic Regression , Decision Tree, Support Vector Machine, K-Nearest Neighbours and Random Forest. Accuracy, Precision, Recall and F1 score are calculated. Confusion Matrix is also plotted</a:t>
            </a:r>
          </a:p>
          <a:p>
            <a:pPr>
              <a:lnSpc>
                <a:spcPts val="4250"/>
              </a:lnSpc>
            </a:pPr>
            <a:endParaRPr lang="en-US" sz="3036" spc="-30">
              <a:solidFill>
                <a:srgbClr val="000000"/>
              </a:solidFill>
              <a:latin typeface="Assistant Regular Bold"/>
            </a:endParaRPr>
          </a:p>
          <a:p>
            <a:pPr>
              <a:lnSpc>
                <a:spcPts val="4250"/>
              </a:lnSpc>
              <a:spcBef>
                <a:spcPct val="0"/>
              </a:spcBef>
            </a:pPr>
            <a:r>
              <a:rPr lang="en-US" sz="3036" spc="-30">
                <a:solidFill>
                  <a:srgbClr val="000000"/>
                </a:solidFill>
                <a:latin typeface="Assistant Regular Bold"/>
              </a:rPr>
              <a:t>A Predictive Model has been built to predict Potability depending upon the other features using an ML model Support Vector Machine.</a:t>
            </a:r>
          </a:p>
        </p:txBody>
      </p:sp>
      <p:sp>
        <p:nvSpPr>
          <p:cNvPr id="6" name="TextBox 6"/>
          <p:cNvSpPr txBox="1"/>
          <p:nvPr/>
        </p:nvSpPr>
        <p:spPr>
          <a:xfrm>
            <a:off x="1541387" y="975297"/>
            <a:ext cx="14250331" cy="804221"/>
          </a:xfrm>
          <a:prstGeom prst="rect">
            <a:avLst/>
          </a:prstGeom>
        </p:spPr>
        <p:txBody>
          <a:bodyPr lIns="0" tIns="0" rIns="0" bIns="0" rtlCol="0" anchor="t">
            <a:spAutoFit/>
          </a:bodyPr>
          <a:lstStyle/>
          <a:p>
            <a:pPr algn="ctr">
              <a:lnSpc>
                <a:spcPts val="6339"/>
              </a:lnSpc>
            </a:pPr>
            <a:r>
              <a:rPr lang="en-US" sz="5372">
                <a:solidFill>
                  <a:srgbClr val="551168"/>
                </a:solidFill>
                <a:latin typeface="HK Grotesk Bold"/>
              </a:rPr>
              <a:t>Proposed Approach</a:t>
            </a:r>
          </a:p>
        </p:txBody>
      </p:sp>
      <p:pic>
        <p:nvPicPr>
          <p:cNvPr id="7" name="Picture 7"/>
          <p:cNvPicPr>
            <a:picLocks noChangeAspect="1"/>
          </p:cNvPicPr>
          <p:nvPr/>
        </p:nvPicPr>
        <p:blipFill>
          <a:blip r:embed="rId5"/>
          <a:srcRect b="11703"/>
          <a:stretch>
            <a:fillRect/>
          </a:stretch>
        </p:blipFill>
        <p:spPr>
          <a:xfrm>
            <a:off x="15171726" y="158650"/>
            <a:ext cx="2860377" cy="145222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846566" y="7171898"/>
            <a:ext cx="2729129" cy="2585849"/>
          </a:xfrm>
          <a:prstGeom prst="rect">
            <a:avLst/>
          </a:prstGeom>
        </p:spPr>
      </p:pic>
      <p:pic>
        <p:nvPicPr>
          <p:cNvPr id="3" name="Picture 3"/>
          <p:cNvPicPr>
            <a:picLocks noChangeAspect="1"/>
          </p:cNvPicPr>
          <p:nvPr/>
        </p:nvPicPr>
        <p:blipFill>
          <a:blip r:embed="rId3"/>
          <a:srcRect/>
          <a:stretch>
            <a:fillRect/>
          </a:stretch>
        </p:blipFill>
        <p:spPr>
          <a:xfrm rot="-6185645">
            <a:off x="6895452" y="2765774"/>
            <a:ext cx="9901401" cy="8812247"/>
          </a:xfrm>
          <a:prstGeom prst="rect">
            <a:avLst/>
          </a:prstGeom>
        </p:spPr>
      </p:pic>
      <p:pic>
        <p:nvPicPr>
          <p:cNvPr id="4" name="Picture 4"/>
          <p:cNvPicPr>
            <a:picLocks noChangeAspect="1"/>
          </p:cNvPicPr>
          <p:nvPr/>
        </p:nvPicPr>
        <p:blipFill>
          <a:blip r:embed="rId4"/>
          <a:srcRect/>
          <a:stretch>
            <a:fillRect/>
          </a:stretch>
        </p:blipFill>
        <p:spPr>
          <a:xfrm rot="-447366">
            <a:off x="1504534" y="527002"/>
            <a:ext cx="1517793" cy="1451390"/>
          </a:xfrm>
          <a:prstGeom prst="rect">
            <a:avLst/>
          </a:prstGeom>
        </p:spPr>
      </p:pic>
      <p:pic>
        <p:nvPicPr>
          <p:cNvPr id="5" name="Picture 5"/>
          <p:cNvPicPr>
            <a:picLocks noChangeAspect="1"/>
          </p:cNvPicPr>
          <p:nvPr/>
        </p:nvPicPr>
        <p:blipFill>
          <a:blip r:embed="rId5"/>
          <a:srcRect/>
          <a:stretch>
            <a:fillRect/>
          </a:stretch>
        </p:blipFill>
        <p:spPr>
          <a:xfrm>
            <a:off x="197258" y="3801884"/>
            <a:ext cx="7290301" cy="6082570"/>
          </a:xfrm>
          <a:prstGeom prst="rect">
            <a:avLst/>
          </a:prstGeom>
        </p:spPr>
      </p:pic>
      <p:pic>
        <p:nvPicPr>
          <p:cNvPr id="6" name="Picture 6"/>
          <p:cNvPicPr>
            <a:picLocks noChangeAspect="1"/>
          </p:cNvPicPr>
          <p:nvPr/>
        </p:nvPicPr>
        <p:blipFill>
          <a:blip r:embed="rId6"/>
          <a:srcRect l="1571" r="1571"/>
          <a:stretch>
            <a:fillRect/>
          </a:stretch>
        </p:blipFill>
        <p:spPr>
          <a:xfrm>
            <a:off x="7643646" y="3803567"/>
            <a:ext cx="10644354" cy="6109401"/>
          </a:xfrm>
          <a:prstGeom prst="rect">
            <a:avLst/>
          </a:prstGeom>
        </p:spPr>
      </p:pic>
      <p:sp>
        <p:nvSpPr>
          <p:cNvPr id="7" name="TextBox 7"/>
          <p:cNvSpPr txBox="1"/>
          <p:nvPr/>
        </p:nvSpPr>
        <p:spPr>
          <a:xfrm>
            <a:off x="1028700" y="1973895"/>
            <a:ext cx="15525750" cy="1429621"/>
          </a:xfrm>
          <a:prstGeom prst="rect">
            <a:avLst/>
          </a:prstGeom>
        </p:spPr>
        <p:txBody>
          <a:bodyPr lIns="0" tIns="0" rIns="0" bIns="0" rtlCol="0" anchor="t">
            <a:spAutoFit/>
          </a:bodyPr>
          <a:lstStyle/>
          <a:p>
            <a:pPr>
              <a:lnSpc>
                <a:spcPts val="5726"/>
              </a:lnSpc>
              <a:spcBef>
                <a:spcPct val="0"/>
              </a:spcBef>
            </a:pPr>
            <a:r>
              <a:rPr lang="en-US" sz="4090" spc="-40">
                <a:solidFill>
                  <a:srgbClr val="FEFEFE"/>
                </a:solidFill>
                <a:latin typeface="Assistant Regular"/>
              </a:rPr>
              <a:t>The following accuracies has been obtained with respect to the following Machine learning Algorithms:</a:t>
            </a:r>
          </a:p>
        </p:txBody>
      </p:sp>
      <p:sp>
        <p:nvSpPr>
          <p:cNvPr id="8" name="TextBox 8"/>
          <p:cNvSpPr txBox="1"/>
          <p:nvPr/>
        </p:nvSpPr>
        <p:spPr>
          <a:xfrm>
            <a:off x="1666410" y="792421"/>
            <a:ext cx="14250331" cy="930078"/>
          </a:xfrm>
          <a:prstGeom prst="rect">
            <a:avLst/>
          </a:prstGeom>
        </p:spPr>
        <p:txBody>
          <a:bodyPr lIns="0" tIns="0" rIns="0" bIns="0" rtlCol="0" anchor="t">
            <a:spAutoFit/>
          </a:bodyPr>
          <a:lstStyle/>
          <a:p>
            <a:pPr algn="ctr">
              <a:lnSpc>
                <a:spcPts val="7283"/>
              </a:lnSpc>
            </a:pPr>
            <a:r>
              <a:rPr lang="en-US" sz="6172">
                <a:solidFill>
                  <a:srgbClr val="FEFEFE"/>
                </a:solidFill>
                <a:latin typeface="HK Grotesk Bold"/>
              </a:rPr>
              <a:t>Results and Discussion</a:t>
            </a:r>
          </a:p>
        </p:txBody>
      </p:sp>
      <p:pic>
        <p:nvPicPr>
          <p:cNvPr id="9" name="Picture 9"/>
          <p:cNvPicPr>
            <a:picLocks noChangeAspect="1"/>
          </p:cNvPicPr>
          <p:nvPr/>
        </p:nvPicPr>
        <p:blipFill>
          <a:blip r:embed="rId7"/>
          <a:srcRect b="11703"/>
          <a:stretch>
            <a:fillRect/>
          </a:stretch>
        </p:blipFill>
        <p:spPr>
          <a:xfrm>
            <a:off x="15171726" y="158650"/>
            <a:ext cx="2860377" cy="145222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1337</Words>
  <Application>Microsoft Office PowerPoint</Application>
  <PresentationFormat>Custom</PresentationFormat>
  <Paragraphs>148</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HK Grotesk Medium</vt:lpstr>
      <vt:lpstr>Assistant Regular</vt:lpstr>
      <vt:lpstr>Arial</vt:lpstr>
      <vt:lpstr>HK Grotesk Medium Bold</vt:lpstr>
      <vt:lpstr>HK Grotesk Bold</vt:lpstr>
      <vt:lpstr>Assistant Regular Bold</vt:lpstr>
      <vt:lpstr>Calibri</vt:lpstr>
      <vt:lpstr>Canva Sans</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MI-FINAL PPT</dc:title>
  <cp:lastModifiedBy>TARUN S</cp:lastModifiedBy>
  <cp:revision>2</cp:revision>
  <dcterms:created xsi:type="dcterms:W3CDTF">2006-08-16T00:00:00Z</dcterms:created>
  <dcterms:modified xsi:type="dcterms:W3CDTF">2023-01-02T10:30:03Z</dcterms:modified>
  <dc:identifier>DAFTho5YtdM</dc:identifier>
</cp:coreProperties>
</file>

<file path=docProps/thumbnail.jpeg>
</file>